
<file path=[Content_Types].xml><?xml version="1.0" encoding="utf-8"?>
<Types xmlns="http://schemas.openxmlformats.org/package/2006/content-types">
  <Default Extension="png" ContentType="image/png"/>
  <Default Extension="tmp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58" r:id="rId3"/>
    <p:sldId id="259" r:id="rId4"/>
    <p:sldId id="275" r:id="rId5"/>
    <p:sldId id="267" r:id="rId6"/>
    <p:sldId id="288" r:id="rId7"/>
    <p:sldId id="276" r:id="rId8"/>
    <p:sldId id="277" r:id="rId9"/>
    <p:sldId id="278" r:id="rId10"/>
    <p:sldId id="281" r:id="rId11"/>
    <p:sldId id="282" r:id="rId12"/>
    <p:sldId id="289" r:id="rId13"/>
    <p:sldId id="325" r:id="rId14"/>
    <p:sldId id="285" r:id="rId15"/>
    <p:sldId id="270" r:id="rId16"/>
    <p:sldId id="294" r:id="rId17"/>
    <p:sldId id="295" r:id="rId18"/>
    <p:sldId id="291" r:id="rId19"/>
    <p:sldId id="292" r:id="rId20"/>
    <p:sldId id="293" r:id="rId21"/>
    <p:sldId id="296" r:id="rId22"/>
    <p:sldId id="297" r:id="rId23"/>
    <p:sldId id="298" r:id="rId24"/>
    <p:sldId id="300" r:id="rId25"/>
    <p:sldId id="301" r:id="rId26"/>
    <p:sldId id="302" r:id="rId27"/>
    <p:sldId id="303" r:id="rId28"/>
    <p:sldId id="304" r:id="rId29"/>
    <p:sldId id="299" r:id="rId30"/>
    <p:sldId id="306" r:id="rId31"/>
    <p:sldId id="317" r:id="rId32"/>
    <p:sldId id="309" r:id="rId33"/>
    <p:sldId id="311" r:id="rId34"/>
    <p:sldId id="307" r:id="rId35"/>
    <p:sldId id="322" r:id="rId36"/>
    <p:sldId id="315" r:id="rId37"/>
    <p:sldId id="316" r:id="rId38"/>
    <p:sldId id="319" r:id="rId39"/>
    <p:sldId id="320" r:id="rId40"/>
    <p:sldId id="313" r:id="rId41"/>
    <p:sldId id="326" r:id="rId42"/>
    <p:sldId id="328" r:id="rId43"/>
    <p:sldId id="308" r:id="rId4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182" autoAdjust="0"/>
    <p:restoredTop sz="94660"/>
  </p:normalViewPr>
  <p:slideViewPr>
    <p:cSldViewPr snapToGrid="0">
      <p:cViewPr varScale="1">
        <p:scale>
          <a:sx n="51" d="100"/>
          <a:sy n="51" d="100"/>
        </p:scale>
        <p:origin x="-96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8D0D-3C20-4F4C-8B8F-E4E6CE8C9DA9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3E9A-0FC0-4F48-88FA-D257FB601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282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8D0D-3C20-4F4C-8B8F-E4E6CE8C9DA9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3E9A-0FC0-4F48-88FA-D257FB601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479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8D0D-3C20-4F4C-8B8F-E4E6CE8C9DA9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3E9A-0FC0-4F48-88FA-D257FB601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68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8D0D-3C20-4F4C-8B8F-E4E6CE8C9DA9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3E9A-0FC0-4F48-88FA-D257FB601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53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8D0D-3C20-4F4C-8B8F-E4E6CE8C9DA9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3E9A-0FC0-4F48-88FA-D257FB601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37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8D0D-3C20-4F4C-8B8F-E4E6CE8C9DA9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3E9A-0FC0-4F48-88FA-D257FB601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88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8D0D-3C20-4F4C-8B8F-E4E6CE8C9DA9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3E9A-0FC0-4F48-88FA-D257FB601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93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8D0D-3C20-4F4C-8B8F-E4E6CE8C9DA9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3E9A-0FC0-4F48-88FA-D257FB601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22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8D0D-3C20-4F4C-8B8F-E4E6CE8C9DA9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3E9A-0FC0-4F48-88FA-D257FB601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271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8D0D-3C20-4F4C-8B8F-E4E6CE8C9DA9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3E9A-0FC0-4F48-88FA-D257FB601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88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8D0D-3C20-4F4C-8B8F-E4E6CE8C9DA9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B3E9A-0FC0-4F48-88FA-D257FB601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55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88D0D-3C20-4F4C-8B8F-E4E6CE8C9DA9}" type="datetimeFigureOut">
              <a:rPr lang="ru-RU" smtClean="0"/>
              <a:t>26.02.2014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B3E9A-0FC0-4F48-88FA-D257FB601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05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mailto:support@ktelabs.ru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confluence.ktelabs.ru/pages/viewpage.action?pageId=393334" TargetMode="External"/><Relationship Id="rId2" Type="http://schemas.openxmlformats.org/officeDocument/2006/relationships/hyperlink" Target="http://confluence.ktelabs.ru/pages/viewpage.action?pageId=39322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pport@ktelabs.ru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9047" y="935845"/>
            <a:ext cx="10239404" cy="3219417"/>
          </a:xfrm>
        </p:spPr>
        <p:txBody>
          <a:bodyPr>
            <a:normAutofit/>
          </a:bodyPr>
          <a:lstStyle/>
          <a:p>
            <a:pPr algn="ctr">
              <a:lnSpc>
                <a:spcPct val="125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500" dirty="0" smtClean="0"/>
              <a:t>Автоматизированная информационная система</a:t>
            </a:r>
            <a:br>
              <a:rPr lang="ru-RU" sz="3500" dirty="0" smtClean="0"/>
            </a:br>
            <a:r>
              <a:rPr lang="ru-RU" sz="4000" dirty="0" smtClean="0"/>
              <a:t> </a:t>
            </a:r>
            <a:r>
              <a:rPr lang="ru-RU" sz="4000" dirty="0"/>
              <a:t>«</a:t>
            </a:r>
            <a:r>
              <a:rPr lang="ru-RU" sz="4000" dirty="0" smtClean="0"/>
              <a:t>КОМПЛЕКТОВАНИЕ»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3924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Поиск дубликатов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/>
          <a:lstStyle/>
          <a:p>
            <a:pPr marL="0" indent="0">
              <a:buNone/>
            </a:pPr>
            <a:r>
              <a:rPr lang="ru-RU" u="sng" dirty="0" smtClean="0"/>
              <a:t>Если в </a:t>
            </a:r>
            <a:r>
              <a:rPr lang="ru-RU" u="sng" dirty="0"/>
              <a:t>заявлении введены данные свидетельства о рождении, которые уже есть в </a:t>
            </a:r>
            <a:r>
              <a:rPr lang="ru-RU" u="sng" dirty="0" smtClean="0"/>
              <a:t>системе:</a:t>
            </a:r>
            <a:endParaRPr lang="ru-RU" u="sng" dirty="0"/>
          </a:p>
          <a:p>
            <a:r>
              <a:rPr lang="ru-RU" dirty="0"/>
              <a:t>если дубликат в том же муниципалитете, то система не позволит сохранить </a:t>
            </a:r>
            <a:r>
              <a:rPr lang="ru-RU" dirty="0" smtClean="0"/>
              <a:t>заявление;</a:t>
            </a:r>
            <a:endParaRPr lang="ru-RU" dirty="0"/>
          </a:p>
          <a:p>
            <a:r>
              <a:rPr lang="ru-RU" dirty="0"/>
              <a:t>если дубликат в другом муниципалитете, то система предупредит о наличии </a:t>
            </a:r>
            <a:r>
              <a:rPr lang="ru-RU" dirty="0" smtClean="0"/>
              <a:t>дубликата, но </a:t>
            </a:r>
            <a:r>
              <a:rPr lang="ru-RU" dirty="0"/>
              <a:t>позволит сохранить </a:t>
            </a:r>
            <a:r>
              <a:rPr lang="ru-RU" dirty="0" smtClean="0"/>
              <a:t>его, запросив подтверждение (</a:t>
            </a:r>
            <a:r>
              <a:rPr lang="ru-RU" dirty="0" err="1" smtClean="0"/>
              <a:t>чекбокс</a:t>
            </a:r>
            <a:r>
              <a:rPr lang="ru-RU" dirty="0" smtClean="0"/>
              <a:t>, подтверждающий создание дубликата)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u="sng" dirty="0"/>
              <a:t>Если совпали персональные данные </a:t>
            </a:r>
            <a:r>
              <a:rPr lang="ru-RU" u="sng" dirty="0" smtClean="0"/>
              <a:t>ребенка:</a:t>
            </a:r>
          </a:p>
          <a:p>
            <a:pPr marL="0" indent="0">
              <a:buNone/>
            </a:pPr>
            <a:r>
              <a:rPr lang="ru-RU" dirty="0" smtClean="0"/>
              <a:t>Фамилия </a:t>
            </a:r>
            <a:r>
              <a:rPr lang="ru-RU" dirty="0"/>
              <a:t>+ Имя + Дата рождения, система предупредит о возможном дубликате, но позволит сохранить заявление.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39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Интеллектуальный разбор адреса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/>
          <a:lstStyle/>
          <a:p>
            <a:r>
              <a:rPr lang="ru-RU" dirty="0"/>
              <a:t>В адресное поле ввести (можно без запятых, используя пробелы) строку в виде:</a:t>
            </a:r>
          </a:p>
          <a:p>
            <a:pPr marL="0" indent="0">
              <a:buNone/>
            </a:pPr>
            <a:r>
              <a:rPr lang="ru-RU" i="1" dirty="0"/>
              <a:t>&lt;улица&gt;&lt;</a:t>
            </a:r>
            <a:r>
              <a:rPr lang="ru-RU" i="1" dirty="0" err="1"/>
              <a:t>номер_дома</a:t>
            </a:r>
            <a:r>
              <a:rPr lang="ru-RU" i="1" dirty="0"/>
              <a:t>&gt;&lt;</a:t>
            </a:r>
            <a:r>
              <a:rPr lang="ru-RU" i="1" dirty="0" err="1"/>
              <a:t>номер_корпус</a:t>
            </a:r>
            <a:r>
              <a:rPr lang="ru-RU" i="1" dirty="0"/>
              <a:t>/строение&gt;&lt;</a:t>
            </a:r>
            <a:r>
              <a:rPr lang="ru-RU" i="1" dirty="0" err="1"/>
              <a:t>номер_квартиры</a:t>
            </a:r>
            <a:r>
              <a:rPr lang="ru-RU" i="1" dirty="0"/>
              <a:t>/офиса</a:t>
            </a:r>
            <a:r>
              <a:rPr lang="ru-RU" i="1" dirty="0" smtClean="0"/>
              <a:t>&gt;</a:t>
            </a:r>
          </a:p>
          <a:p>
            <a:pPr marL="0" indent="0">
              <a:buNone/>
            </a:pPr>
            <a:endParaRPr lang="ru-RU" i="1" dirty="0"/>
          </a:p>
          <a:p>
            <a:r>
              <a:rPr lang="ru-RU" dirty="0"/>
              <a:t>Адрес будет проанализирован, автоматически структурирован и пользователю будет предложено подтвердить правильность </a:t>
            </a:r>
            <a:r>
              <a:rPr lang="ru-RU" dirty="0" smtClean="0"/>
              <a:t>разбора.</a:t>
            </a:r>
          </a:p>
          <a:p>
            <a:endParaRPr lang="ru-RU" dirty="0" smtClean="0"/>
          </a:p>
          <a:p>
            <a:r>
              <a:rPr lang="ru-RU" dirty="0"/>
              <a:t>Опечатки в названии улицы исправляются </a:t>
            </a:r>
            <a:r>
              <a:rPr lang="ru-RU" dirty="0" smtClean="0"/>
              <a:t>автоматически.</a:t>
            </a:r>
            <a:endParaRPr lang="ru-RU" dirty="0"/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28085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Действия с заявкой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283104"/>
          </a:xfrm>
        </p:spPr>
        <p:txBody>
          <a:bodyPr>
            <a:normAutofit/>
          </a:bodyPr>
          <a:lstStyle/>
          <a:p>
            <a:r>
              <a:rPr lang="ru-RU" sz="2500" b="1" dirty="0" smtClean="0"/>
              <a:t>Сохранить </a:t>
            </a:r>
            <a:r>
              <a:rPr lang="ru-RU" sz="2500" b="1" dirty="0"/>
              <a:t>и закончить</a:t>
            </a:r>
            <a:r>
              <a:rPr lang="ru-RU" sz="2500" dirty="0"/>
              <a:t> – сохранить заявку и перейти к окну просмотра введенной заявки.</a:t>
            </a:r>
          </a:p>
          <a:p>
            <a:r>
              <a:rPr lang="ru-RU" sz="2500" b="1" dirty="0" smtClean="0"/>
              <a:t>Сохранить </a:t>
            </a:r>
            <a:r>
              <a:rPr lang="ru-RU" sz="2500" b="1" dirty="0"/>
              <a:t>и ввести новую заявку</a:t>
            </a:r>
            <a:r>
              <a:rPr lang="ru-RU" sz="2500" dirty="0"/>
              <a:t> – сохраняет введенную заявку и открывает пустую форму для создания новой заявки.</a:t>
            </a:r>
          </a:p>
          <a:p>
            <a:r>
              <a:rPr lang="ru-RU" sz="2500" b="1" dirty="0" smtClean="0"/>
              <a:t>Сохранить </a:t>
            </a:r>
            <a:r>
              <a:rPr lang="ru-RU" sz="2500" b="1" dirty="0"/>
              <a:t>и ввести брата или сестру</a:t>
            </a:r>
            <a:r>
              <a:rPr lang="ru-RU" sz="2500" dirty="0"/>
              <a:t> – сохраняет введенную заявку и открывает форму создания новой заявки на основе введенных сведений старой.</a:t>
            </a:r>
          </a:p>
          <a:p>
            <a:endParaRPr lang="ru-RU" sz="2500" dirty="0"/>
          </a:p>
          <a:p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3509717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Действия с заявкой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283104"/>
          </a:xfrm>
        </p:spPr>
        <p:txBody>
          <a:bodyPr>
            <a:normAutofit/>
          </a:bodyPr>
          <a:lstStyle/>
          <a:p>
            <a:r>
              <a:rPr lang="ru-RU" sz="2500" b="1" dirty="0" smtClean="0"/>
              <a:t>Напечатать </a:t>
            </a:r>
            <a:r>
              <a:rPr lang="ru-RU" sz="2500" dirty="0" smtClean="0"/>
              <a:t>– действие является обязательным перед сохранением заявки. </a:t>
            </a:r>
          </a:p>
          <a:p>
            <a:pPr marL="0" indent="0">
              <a:buNone/>
            </a:pPr>
            <a:r>
              <a:rPr lang="ru-RU" sz="2500" i="1" dirty="0" smtClean="0"/>
              <a:t>Внимание! После сохранения заявки действие будет недоступно!</a:t>
            </a:r>
          </a:p>
          <a:p>
            <a:r>
              <a:rPr lang="ru-RU" sz="2500" b="1" dirty="0" smtClean="0"/>
              <a:t>Отмена</a:t>
            </a:r>
            <a:r>
              <a:rPr lang="ru-RU" sz="2500" dirty="0" smtClean="0"/>
              <a:t> – закрывает форму создания заявки, не сохраняет введенные сведения.</a:t>
            </a:r>
          </a:p>
          <a:p>
            <a:pPr marL="0" indent="0">
              <a:buNone/>
            </a:pPr>
            <a:endParaRPr lang="ru-RU" sz="2500" i="1" dirty="0" smtClean="0"/>
          </a:p>
          <a:p>
            <a:pPr marL="0" indent="0">
              <a:buNone/>
            </a:pPr>
            <a:r>
              <a:rPr lang="ru-RU" sz="2500" i="1" dirty="0" smtClean="0"/>
              <a:t>Внимание! Галочка в поле «все подтверждающие документы предоставлены» влияет на то, в какой статус попадет заявление «очередник не подтвержден» или «заявление ожидает рассмотрения».</a:t>
            </a:r>
          </a:p>
          <a:p>
            <a:pPr marL="0" indent="0">
              <a:buNone/>
            </a:pPr>
            <a:endParaRPr lang="ru-RU" sz="2500" i="1" dirty="0"/>
          </a:p>
          <a:p>
            <a:pPr marL="0" indent="0">
              <a:buNone/>
            </a:pPr>
            <a:r>
              <a:rPr lang="ru-RU" sz="2500" i="1" dirty="0" smtClean="0"/>
              <a:t>Внимание! Убедитесь в том, что в заявлении указана корректная дата, так как это влияет на номер заявления в очереди!</a:t>
            </a:r>
          </a:p>
          <a:p>
            <a:endParaRPr lang="ru-RU" sz="2500" dirty="0"/>
          </a:p>
          <a:p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213599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Реестр заявлений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dirty="0"/>
              <a:t>Реестр заявлений предоставляет доступ к базе данных заявлений, находящихся в системе</a:t>
            </a:r>
            <a:r>
              <a:rPr lang="ru-RU" sz="2500" dirty="0" smtClean="0"/>
              <a:t>.</a:t>
            </a:r>
          </a:p>
          <a:p>
            <a:pPr marL="0" indent="0">
              <a:buNone/>
            </a:pPr>
            <a:endParaRPr lang="ru-RU" sz="2500" dirty="0"/>
          </a:p>
          <a:p>
            <a:pPr marL="0" indent="0">
              <a:buNone/>
            </a:pPr>
            <a:r>
              <a:rPr lang="ru-RU" sz="2500" u="sng" dirty="0" smtClean="0"/>
              <a:t>Права для доступа:</a:t>
            </a:r>
            <a:r>
              <a:rPr lang="ru-RU" sz="2500" dirty="0" smtClean="0"/>
              <a:t> «Просмотр </a:t>
            </a:r>
            <a:r>
              <a:rPr lang="ru-RU" sz="2500" dirty="0"/>
              <a:t>реестра </a:t>
            </a:r>
            <a:r>
              <a:rPr lang="ru-RU" sz="2500" dirty="0" smtClean="0"/>
              <a:t>заявлений».</a:t>
            </a:r>
          </a:p>
          <a:p>
            <a:pPr marL="0" indent="0">
              <a:buNone/>
            </a:pPr>
            <a:endParaRPr lang="ru-RU" sz="2500" dirty="0" smtClean="0"/>
          </a:p>
          <a:p>
            <a:pPr marL="0" indent="0">
              <a:buNone/>
            </a:pPr>
            <a:r>
              <a:rPr lang="ru-RU" sz="2500" u="sng" dirty="0" smtClean="0"/>
              <a:t>Таблицу можно:</a:t>
            </a:r>
          </a:p>
          <a:p>
            <a:r>
              <a:rPr lang="ru-RU" sz="2500" dirty="0" smtClean="0"/>
              <a:t>отсортировать </a:t>
            </a:r>
            <a:r>
              <a:rPr lang="ru-RU" sz="2500" dirty="0"/>
              <a:t>по ФИО ребенка, дате рождения, статусу заявки, дате регистрации заявки</a:t>
            </a:r>
            <a:r>
              <a:rPr lang="ru-RU" sz="2500" dirty="0" smtClean="0"/>
              <a:t>.</a:t>
            </a:r>
          </a:p>
          <a:p>
            <a:r>
              <a:rPr lang="ru-RU" sz="2500" dirty="0" smtClean="0"/>
              <a:t>можно </a:t>
            </a:r>
            <a:r>
              <a:rPr lang="ru-RU" sz="2500" dirty="0"/>
              <a:t>управлять составом отображаемых </a:t>
            </a:r>
            <a:r>
              <a:rPr lang="ru-RU" sz="2500" dirty="0" smtClean="0"/>
              <a:t>колонок.</a:t>
            </a:r>
          </a:p>
          <a:p>
            <a:endParaRPr lang="ru-RU" sz="2500" dirty="0" smtClean="0"/>
          </a:p>
          <a:p>
            <a:pPr marL="0" indent="0">
              <a:buNone/>
            </a:pP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02341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Просмотр заявления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500" u="sng" dirty="0" smtClean="0"/>
              <a:t>Права для доступа: </a:t>
            </a:r>
          </a:p>
          <a:p>
            <a:pPr marL="0" indent="0">
              <a:buNone/>
            </a:pPr>
            <a:r>
              <a:rPr lang="ru-RU" sz="2500" dirty="0" smtClean="0"/>
              <a:t>"</a:t>
            </a:r>
            <a:r>
              <a:rPr lang="ru-RU" sz="2500" dirty="0"/>
              <a:t>Просмотр </a:t>
            </a:r>
            <a:r>
              <a:rPr lang="ru-RU" sz="2500" dirty="0" smtClean="0"/>
              <a:t>заявлений»</a:t>
            </a:r>
            <a:endParaRPr lang="ru-RU" sz="2500" dirty="0"/>
          </a:p>
          <a:p>
            <a:pPr marL="0" indent="0">
              <a:buNone/>
            </a:pPr>
            <a:endParaRPr lang="ru-RU" sz="2500" dirty="0"/>
          </a:p>
          <a:p>
            <a:pPr marL="0" indent="0">
              <a:buNone/>
            </a:pPr>
            <a:r>
              <a:rPr lang="ru-RU" sz="2500" u="sng" dirty="0" smtClean="0"/>
              <a:t>Как </a:t>
            </a:r>
            <a:r>
              <a:rPr lang="ru-RU" sz="2500" u="sng" dirty="0"/>
              <a:t>найти </a:t>
            </a:r>
            <a:r>
              <a:rPr lang="ru-RU" sz="2500" u="sng" dirty="0" smtClean="0"/>
              <a:t>заявление:</a:t>
            </a:r>
            <a:endParaRPr lang="ru-RU" sz="2500" u="sng" dirty="0"/>
          </a:p>
          <a:p>
            <a:pPr lvl="0"/>
            <a:r>
              <a:rPr lang="ru-RU" sz="2500" dirty="0"/>
              <a:t>При помощи поиска на главной </a:t>
            </a:r>
            <a:r>
              <a:rPr lang="ru-RU" sz="2500" dirty="0" smtClean="0"/>
              <a:t>странице;</a:t>
            </a:r>
            <a:endParaRPr lang="ru-RU" sz="2500" dirty="0"/>
          </a:p>
          <a:p>
            <a:r>
              <a:rPr lang="ru-RU" sz="2500" dirty="0"/>
              <a:t>Через реестр </a:t>
            </a:r>
            <a:r>
              <a:rPr lang="ru-RU" sz="2500" dirty="0" smtClean="0"/>
              <a:t>заявлений;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3044094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Просмотр заявления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500" u="sng" dirty="0"/>
              <a:t>Блок </a:t>
            </a:r>
            <a:r>
              <a:rPr lang="ru-RU" sz="2500" u="sng" dirty="0" smtClean="0"/>
              <a:t>просмотра основных сведений состоит из:</a:t>
            </a:r>
          </a:p>
          <a:p>
            <a:r>
              <a:rPr lang="ru-RU" sz="2500" dirty="0" smtClean="0"/>
              <a:t>Номер </a:t>
            </a:r>
            <a:r>
              <a:rPr lang="ru-RU" sz="2500" dirty="0"/>
              <a:t>и </a:t>
            </a:r>
            <a:r>
              <a:rPr lang="ru-RU" sz="2500" dirty="0" smtClean="0"/>
              <a:t>дата </a:t>
            </a:r>
            <a:r>
              <a:rPr lang="ru-RU" sz="2500" dirty="0"/>
              <a:t>регистрации заявления. Номер уникален в пределах региона. Дата регистрации - непосредственно влияет на формирование очереди</a:t>
            </a:r>
            <a:r>
              <a:rPr lang="ru-RU" sz="2500" dirty="0" smtClean="0"/>
              <a:t>.</a:t>
            </a:r>
          </a:p>
          <a:p>
            <a:pPr marL="0" indent="0">
              <a:buNone/>
            </a:pPr>
            <a:endParaRPr lang="ru-RU" sz="2500" dirty="0"/>
          </a:p>
          <a:p>
            <a:pPr marL="0" indent="0">
              <a:buNone/>
            </a:pPr>
            <a:r>
              <a:rPr lang="ru-RU" sz="2100" i="1" dirty="0" smtClean="0"/>
              <a:t>Также </a:t>
            </a:r>
            <a:r>
              <a:rPr lang="ru-RU" sz="2100" i="1" dirty="0"/>
              <a:t>в этом блоке может быть значок "Дубликат" в виде треугольника с восклицательным знаком. Данный знак означает, что заявление находится в региональном реестре дубликатов. Дубликаты для данного заявления можно найти через реестр </a:t>
            </a:r>
            <a:r>
              <a:rPr lang="ru-RU" sz="2100" i="1" dirty="0" smtClean="0"/>
              <a:t>дубликатов.</a:t>
            </a:r>
          </a:p>
          <a:p>
            <a:pPr marL="0" indent="0">
              <a:buNone/>
            </a:pPr>
            <a:endParaRPr lang="ru-RU" sz="2100" i="1" dirty="0" smtClean="0"/>
          </a:p>
          <a:p>
            <a:r>
              <a:rPr lang="ru-RU" sz="2500" dirty="0" smtClean="0"/>
              <a:t>Источник (Комиссия / Портал /</a:t>
            </a:r>
            <a:r>
              <a:rPr lang="ru-RU" sz="2500" dirty="0"/>
              <a:t> </a:t>
            </a:r>
            <a:r>
              <a:rPr lang="ru-RU" sz="2500" dirty="0" smtClean="0"/>
              <a:t>Унаследованные данные).</a:t>
            </a:r>
            <a:endParaRPr lang="ru-RU" sz="25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8350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Просмотр заявления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rmAutofit/>
          </a:bodyPr>
          <a:lstStyle/>
          <a:p>
            <a:r>
              <a:rPr lang="ru-RU" sz="2500" dirty="0"/>
              <a:t>Номер очереди (</a:t>
            </a:r>
            <a:r>
              <a:rPr lang="ru-RU" sz="2500" dirty="0" smtClean="0"/>
              <a:t>Общегородская/</a:t>
            </a:r>
            <a:r>
              <a:rPr lang="ru-RU" sz="2500" dirty="0"/>
              <a:t> </a:t>
            </a:r>
            <a:r>
              <a:rPr lang="ru-RU" sz="2500" dirty="0" smtClean="0"/>
              <a:t>Льготная /</a:t>
            </a:r>
            <a:r>
              <a:rPr lang="ru-RU" sz="2500" dirty="0"/>
              <a:t> </a:t>
            </a:r>
            <a:r>
              <a:rPr lang="ru-RU" sz="2500" dirty="0" smtClean="0"/>
              <a:t>в </a:t>
            </a:r>
            <a:r>
              <a:rPr lang="ru-RU" sz="2500" dirty="0"/>
              <a:t>конкретное </a:t>
            </a:r>
            <a:r>
              <a:rPr lang="ru-RU" sz="2500" dirty="0" smtClean="0"/>
              <a:t>ДОУ).</a:t>
            </a:r>
            <a:endParaRPr lang="ru-RU" sz="2500" dirty="0"/>
          </a:p>
          <a:p>
            <a:r>
              <a:rPr lang="ru-RU" sz="2500" dirty="0"/>
              <a:t>Возраст на дату подачи </a:t>
            </a:r>
            <a:r>
              <a:rPr lang="ru-RU" sz="2500" dirty="0" smtClean="0"/>
              <a:t>заявления.</a:t>
            </a:r>
          </a:p>
          <a:p>
            <a:r>
              <a:rPr lang="ru-RU" sz="2500" dirty="0"/>
              <a:t>Состояние - статус </a:t>
            </a:r>
            <a:r>
              <a:rPr lang="ru-RU" sz="2500" dirty="0" smtClean="0"/>
              <a:t>заявления.</a:t>
            </a:r>
            <a:endParaRPr lang="ru-RU" sz="2500" dirty="0"/>
          </a:p>
          <a:p>
            <a:r>
              <a:rPr lang="ru-RU" sz="2500" dirty="0"/>
              <a:t>Сведения о ребенке </a:t>
            </a:r>
            <a:r>
              <a:rPr lang="ru-RU" sz="2500" dirty="0" smtClean="0"/>
              <a:t>.</a:t>
            </a:r>
            <a:endParaRPr lang="ru-RU" sz="2500" dirty="0"/>
          </a:p>
          <a:p>
            <a:r>
              <a:rPr lang="ru-RU" sz="2500" dirty="0"/>
              <a:t>Сведения о заявителе </a:t>
            </a:r>
            <a:r>
              <a:rPr lang="ru-RU" sz="2500" dirty="0" smtClean="0"/>
              <a:t>.</a:t>
            </a:r>
            <a:endParaRPr lang="ru-RU" sz="2500" dirty="0"/>
          </a:p>
          <a:p>
            <a:r>
              <a:rPr lang="ru-RU" sz="2500" dirty="0"/>
              <a:t>Сведения о выборе ДОУ - список желаемых для поступления ДОУ. Первое - приоритетное, остальные - желаемые.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130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/>
              <a:t>Просмотр заявления</a:t>
            </a:r>
            <a:endParaRPr lang="ru-RU" sz="3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rmAutofit/>
          </a:bodyPr>
          <a:lstStyle/>
          <a:p>
            <a:r>
              <a:rPr lang="ru-RU" sz="2500" b="1" dirty="0"/>
              <a:t>Блок юридически значимых событий.</a:t>
            </a:r>
            <a:endParaRPr lang="ru-RU" sz="2500" dirty="0"/>
          </a:p>
          <a:p>
            <a:pPr marL="0" indent="0">
              <a:buNone/>
            </a:pPr>
            <a:r>
              <a:rPr lang="ru-RU" sz="2500" dirty="0"/>
              <a:t>В данном блоке отображаются все события производимые с заявлением: изменение статуса, изменение сведений в заявлении</a:t>
            </a:r>
            <a:r>
              <a:rPr lang="ru-RU" sz="2500" dirty="0" smtClean="0"/>
              <a:t>.</a:t>
            </a:r>
          </a:p>
          <a:p>
            <a:pPr marL="0" indent="0">
              <a:buNone/>
            </a:pPr>
            <a:endParaRPr lang="ru-RU" sz="2500" dirty="0"/>
          </a:p>
          <a:p>
            <a:r>
              <a:rPr lang="ru-RU" sz="2500" b="1" dirty="0"/>
              <a:t>Блок прикладных событий.</a:t>
            </a:r>
            <a:endParaRPr lang="ru-RU" sz="2500" dirty="0"/>
          </a:p>
          <a:p>
            <a:pPr marL="0" indent="0">
              <a:buNone/>
            </a:pPr>
            <a:r>
              <a:rPr lang="ru-RU" sz="2500" dirty="0"/>
              <a:t>В данном блоке фиксируются события не влияющие на статус или состав заявления: печать уведомления, печать путевки...</a:t>
            </a:r>
          </a:p>
        </p:txBody>
      </p:sp>
    </p:spTree>
    <p:extLst>
      <p:ext uri="{BB962C8B-B14F-4D97-AF65-F5344CB8AC3E}">
        <p14:creationId xmlns:p14="http://schemas.microsoft.com/office/powerpoint/2010/main" val="2960292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Действия с заявлением</a:t>
            </a:r>
            <a:endParaRPr lang="ru-RU" sz="35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11178" y="135405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sz="2500" dirty="0" smtClean="0"/>
              <a:t>Состав </a:t>
            </a:r>
            <a:r>
              <a:rPr lang="ru-RU" sz="2500" dirty="0"/>
              <a:t>отображаемых действий зависит от статуса заявления и роли </a:t>
            </a:r>
            <a:r>
              <a:rPr lang="ru-RU" sz="2500" dirty="0" smtClean="0"/>
              <a:t>пользователя. </a:t>
            </a:r>
            <a:r>
              <a:rPr lang="ru-RU" sz="2500" u="sng" dirty="0" smtClean="0"/>
              <a:t>Пример действий:</a:t>
            </a:r>
          </a:p>
          <a:p>
            <a:r>
              <a:rPr lang="ru-RU" sz="2500" dirty="0" smtClean="0"/>
              <a:t>Изменение перечня желаемых ДОУ.</a:t>
            </a:r>
          </a:p>
          <a:p>
            <a:r>
              <a:rPr lang="ru-RU" sz="2500" dirty="0" smtClean="0"/>
              <a:t>Изменение желаемой даты поступления.</a:t>
            </a:r>
          </a:p>
          <a:p>
            <a:r>
              <a:rPr lang="ru-RU" sz="2500" dirty="0" smtClean="0"/>
              <a:t>Зарегистрировать решение комиссии о комплектовании.</a:t>
            </a:r>
          </a:p>
          <a:p>
            <a:r>
              <a:rPr lang="ru-RU" sz="2500" dirty="0" smtClean="0"/>
              <a:t>Выдача путевки.</a:t>
            </a:r>
          </a:p>
          <a:p>
            <a:r>
              <a:rPr lang="ru-RU" sz="2500" dirty="0" smtClean="0"/>
              <a:t>Выдача временной путевки.</a:t>
            </a:r>
          </a:p>
          <a:p>
            <a:r>
              <a:rPr lang="ru-RU" sz="2500" dirty="0" smtClean="0"/>
              <a:t>Отменить заявление о постановке на учет и т.д.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292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5669"/>
            <a:ext cx="10515600" cy="1325563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План семинара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71232"/>
            <a:ext cx="10515600" cy="4705731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500" dirty="0" smtClean="0"/>
              <a:t>Кратко о системе.</a:t>
            </a:r>
            <a:endParaRPr lang="en-US" sz="25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500" dirty="0" smtClean="0"/>
              <a:t>Знакомство с интерфейсом.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500" dirty="0" smtClean="0"/>
              <a:t>Начало работы с системой.</a:t>
            </a:r>
          </a:p>
          <a:p>
            <a:pPr marL="457200" lvl="0" indent="-457200">
              <a:buAutoNum type="arabicPeriod"/>
            </a:pPr>
            <a:r>
              <a:rPr lang="ru-RU" sz="2500" dirty="0"/>
              <a:t>Ц</a:t>
            </a:r>
            <a:r>
              <a:rPr lang="ru-RU" sz="2500" dirty="0" smtClean="0"/>
              <a:t>икл комплектования.</a:t>
            </a:r>
          </a:p>
          <a:p>
            <a:pPr marL="457200" lvl="0" indent="-457200">
              <a:buAutoNum type="arabicPeriod"/>
            </a:pPr>
            <a:r>
              <a:rPr lang="ru-RU" sz="2500" dirty="0" smtClean="0"/>
              <a:t>Ролевая модель.</a:t>
            </a:r>
          </a:p>
          <a:p>
            <a:pPr marL="457200" lvl="0" indent="-457200">
              <a:buAutoNum type="arabicPeriod"/>
            </a:pPr>
            <a:r>
              <a:rPr lang="ru-RU" sz="2500" dirty="0" smtClean="0"/>
              <a:t>Справочники. Администрирование.</a:t>
            </a:r>
          </a:p>
          <a:p>
            <a:pPr marL="457200" lvl="0" indent="-457200">
              <a:buAutoNum type="arabicPeriod"/>
            </a:pPr>
            <a:r>
              <a:rPr lang="ru-RU" sz="2500" dirty="0" smtClean="0"/>
              <a:t>Вопросы.</a:t>
            </a:r>
          </a:p>
          <a:p>
            <a:pPr lvl="0"/>
            <a:endParaRPr lang="ru-RU" sz="2500" dirty="0"/>
          </a:p>
          <a:p>
            <a:pPr marL="0" lvl="0" indent="0">
              <a:buNone/>
            </a:pPr>
            <a:r>
              <a:rPr lang="ru-RU" sz="2500" dirty="0" smtClean="0"/>
              <a:t>Продолжительность: </a:t>
            </a:r>
            <a:r>
              <a:rPr lang="en-US" sz="2500" dirty="0" smtClean="0"/>
              <a:t>~ </a:t>
            </a:r>
            <a:r>
              <a:rPr lang="ru-RU" sz="2500" dirty="0" smtClean="0"/>
              <a:t>3-4</a:t>
            </a:r>
            <a:r>
              <a:rPr lang="en-US" sz="2500" dirty="0" smtClean="0"/>
              <a:t> </a:t>
            </a:r>
            <a:r>
              <a:rPr lang="ru-RU" sz="2500" dirty="0" smtClean="0"/>
              <a:t>часа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06817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Цикл комплектования</a:t>
            </a:r>
            <a:endParaRPr lang="ru-RU" sz="3500" b="1" dirty="0"/>
          </a:p>
        </p:txBody>
      </p:sp>
      <p:pic>
        <p:nvPicPr>
          <p:cNvPr id="4" name="Content Placeholder 3" descr="Снимок экрана 2014-01-22 в 22.48.2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93" b="3293"/>
          <a:stretch>
            <a:fillRect/>
          </a:stretch>
        </p:blipFill>
        <p:spPr>
          <a:xfrm>
            <a:off x="838200" y="1304925"/>
            <a:ext cx="10515600" cy="5083175"/>
          </a:xfrm>
        </p:spPr>
      </p:pic>
    </p:spTree>
    <p:extLst>
      <p:ext uri="{BB962C8B-B14F-4D97-AF65-F5344CB8AC3E}">
        <p14:creationId xmlns:p14="http://schemas.microsoft.com/office/powerpoint/2010/main" val="2960292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Ввод  сведений о наличии свободных мест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/>
          <a:lstStyle/>
          <a:p>
            <a:pPr marL="0" indent="0">
              <a:buNone/>
            </a:pPr>
            <a:r>
              <a:rPr lang="ru-RU" u="sng" dirty="0"/>
              <a:t>Перейти</a:t>
            </a:r>
            <a:r>
              <a:rPr lang="ru-RU" dirty="0"/>
              <a:t>: Регламент / Ввод данных о наличии мест.</a:t>
            </a:r>
          </a:p>
          <a:p>
            <a:pPr marL="0" indent="0">
              <a:buNone/>
            </a:pPr>
            <a:endParaRPr lang="ru-RU" u="sng" dirty="0"/>
          </a:p>
          <a:p>
            <a:pPr marL="0" indent="0">
              <a:buNone/>
            </a:pPr>
            <a:r>
              <a:rPr lang="ru-RU" u="sng" dirty="0" smtClean="0"/>
              <a:t>Права</a:t>
            </a:r>
            <a:r>
              <a:rPr lang="ru-RU" dirty="0" smtClean="0"/>
              <a:t>: роль </a:t>
            </a:r>
            <a:r>
              <a:rPr lang="ru-RU" dirty="0"/>
              <a:t>«Оператор ввода отчетов </a:t>
            </a:r>
            <a:r>
              <a:rPr lang="ru-RU" dirty="0" smtClean="0"/>
              <a:t>ДОУ».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3" descr="Снимок экрана 2014-01-22 в 22.57.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49" y="3723731"/>
            <a:ext cx="10259636" cy="925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202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Комплектование ДОУ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500" u="sng" dirty="0" smtClean="0"/>
              <a:t>Перейти</a:t>
            </a:r>
            <a:r>
              <a:rPr lang="uk-UA" sz="2500" dirty="0" smtClean="0"/>
              <a:t>: </a:t>
            </a:r>
            <a:r>
              <a:rPr lang="ru-RU" sz="2500" dirty="0"/>
              <a:t>Регламент / массовое комплектование.</a:t>
            </a:r>
          </a:p>
          <a:p>
            <a:pPr marL="0" indent="0">
              <a:buNone/>
            </a:pPr>
            <a:endParaRPr lang="uk-UA" sz="2500" dirty="0" smtClean="0"/>
          </a:p>
          <a:p>
            <a:r>
              <a:rPr lang="uk-UA" sz="2500" dirty="0" smtClean="0"/>
              <a:t>Комплектование </a:t>
            </a:r>
            <a:r>
              <a:rPr lang="uk-UA" sz="2500" dirty="0"/>
              <a:t>ДОУ проводится в автоматическом режиме с последующей возможностью ручной корректировки</a:t>
            </a:r>
            <a:r>
              <a:rPr lang="uk-UA" sz="2500" dirty="0" smtClean="0"/>
              <a:t>.</a:t>
            </a:r>
            <a:endParaRPr lang="uk-UA" sz="2500" dirty="0"/>
          </a:p>
          <a:p>
            <a:r>
              <a:rPr lang="ru-RU" sz="2500" dirty="0"/>
              <a:t>При массовом комплектовании очередь автоматически распределяется по ДОУ в соответствии со свободными местами и желаемыми ДОУ, указанными в заявке</a:t>
            </a:r>
            <a:r>
              <a:rPr lang="ru-RU" sz="2500" dirty="0" smtClean="0"/>
              <a:t>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0772020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Массовое комплектование</a:t>
            </a:r>
            <a:endParaRPr lang="ru-RU" sz="3500" b="1" dirty="0"/>
          </a:p>
        </p:txBody>
      </p:sp>
      <p:pic>
        <p:nvPicPr>
          <p:cNvPr id="4" name="Content Placeholder 3" descr="Снимок экрана 2014-01-22 в 23.03.3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" b="191"/>
          <a:stretch>
            <a:fillRect/>
          </a:stretch>
        </p:blipFill>
        <p:spPr>
          <a:xfrm>
            <a:off x="838200" y="1304925"/>
            <a:ext cx="10515600" cy="5083175"/>
          </a:xfrm>
        </p:spPr>
      </p:pic>
    </p:spTree>
    <p:extLst>
      <p:ext uri="{BB962C8B-B14F-4D97-AF65-F5344CB8AC3E}">
        <p14:creationId xmlns:p14="http://schemas.microsoft.com/office/powerpoint/2010/main" val="2077202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Массовое комплектование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/>
          <a:lstStyle/>
          <a:p>
            <a:r>
              <a:rPr lang="ru-RU" dirty="0"/>
              <a:t>Для каждого заявления будет предложено зачислить его в один из желаемых ДОУ нажатием кнопки «направить»</a:t>
            </a:r>
          </a:p>
          <a:p>
            <a:r>
              <a:rPr lang="ru-RU" dirty="0"/>
              <a:t>З</a:t>
            </a:r>
            <a:r>
              <a:rPr lang="ru-RU" dirty="0" smtClean="0"/>
              <a:t>аявление </a:t>
            </a:r>
            <a:r>
              <a:rPr lang="ru-RU" dirty="0"/>
              <a:t>можно «отложить» или «пометить» при этом заявление не будет зачислено в ДОУ.</a:t>
            </a:r>
          </a:p>
          <a:p>
            <a:r>
              <a:rPr lang="ru-RU" dirty="0"/>
              <a:t>При нажатии кнопки «направить» заявление будет переведено в статус «принято решение о зачислении» это значит, что ребенку выдана путевка в садик и теперь надо ждать информацию из ДОУ у том пришел этот ученик или нет.</a:t>
            </a:r>
          </a:p>
          <a:p>
            <a:r>
              <a:rPr lang="ru-RU" dirty="0"/>
              <a:t>После распределения детей по ДОУ и обработки всей очереди (либо отсутствии мест в ДОУ) необходимо напечатать </a:t>
            </a:r>
            <a:r>
              <a:rPr lang="ru-RU" dirty="0" smtClean="0"/>
              <a:t>списки </a:t>
            </a:r>
            <a:r>
              <a:rPr lang="ru-RU" dirty="0"/>
              <a:t>детей для ДОУ.</a:t>
            </a:r>
          </a:p>
        </p:txBody>
      </p:sp>
    </p:spTree>
    <p:extLst>
      <p:ext uri="{BB962C8B-B14F-4D97-AF65-F5344CB8AC3E}">
        <p14:creationId xmlns:p14="http://schemas.microsoft.com/office/powerpoint/2010/main" val="14808532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Списки на зачисление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rmAutofit/>
          </a:bodyPr>
          <a:lstStyle/>
          <a:p>
            <a:r>
              <a:rPr lang="ru-RU" sz="2500" u="sng" dirty="0" smtClean="0"/>
              <a:t>Перейти</a:t>
            </a:r>
            <a:r>
              <a:rPr lang="ru-RU" sz="2500" dirty="0" smtClean="0"/>
              <a:t>: </a:t>
            </a:r>
            <a:r>
              <a:rPr lang="uk-UA" sz="2500" dirty="0"/>
              <a:t>пункт меню Регламент / Списки на </a:t>
            </a:r>
            <a:r>
              <a:rPr lang="uk-UA" sz="2500" dirty="0" smtClean="0"/>
              <a:t>зачисление</a:t>
            </a:r>
          </a:p>
          <a:p>
            <a:r>
              <a:rPr lang="uk-UA" sz="2500" dirty="0" smtClean="0"/>
              <a:t>Проверить списки.</a:t>
            </a:r>
          </a:p>
          <a:p>
            <a:r>
              <a:rPr lang="uk-UA" sz="2500" dirty="0" smtClean="0"/>
              <a:t>Выбрать </a:t>
            </a:r>
            <a:r>
              <a:rPr lang="ru-RU" sz="2500" dirty="0" smtClean="0"/>
              <a:t>«</a:t>
            </a:r>
            <a:r>
              <a:rPr lang="uk-UA" sz="2500" dirty="0" smtClean="0"/>
              <a:t>Закончить формирование</a:t>
            </a:r>
            <a:r>
              <a:rPr lang="ru-RU" sz="2500" dirty="0" smtClean="0"/>
              <a:t>».</a:t>
            </a:r>
            <a:endParaRPr lang="uk-UA" sz="2500" dirty="0" smtClean="0"/>
          </a:p>
          <a:p>
            <a:r>
              <a:rPr lang="uk-UA" sz="2500" dirty="0" smtClean="0"/>
              <a:t>Подтвердить действие.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sz="2100" i="1" dirty="0" smtClean="0"/>
          </a:p>
          <a:p>
            <a:pPr marL="0" indent="0">
              <a:buNone/>
            </a:pPr>
            <a:r>
              <a:rPr lang="ru-RU" sz="2100" i="1" dirty="0" smtClean="0"/>
              <a:t>Сотрудники </a:t>
            </a:r>
            <a:r>
              <a:rPr lang="ru-RU" sz="2100" i="1" dirty="0"/>
              <a:t>ДОУ отмечают тех детей, которые к ним пришли и возвращают в комиссию. После этого комиссия по комплектованию производит контроль зачисления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3" descr="Снимок экрана 2014-01-22 в 23.09.1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383" y="3424535"/>
            <a:ext cx="10100880" cy="194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8532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Контроль зачисления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rmAutofit/>
          </a:bodyPr>
          <a:lstStyle/>
          <a:p>
            <a:r>
              <a:rPr lang="ru-RU" sz="2500" u="sng" dirty="0" smtClean="0"/>
              <a:t>Перейти</a:t>
            </a:r>
            <a:r>
              <a:rPr lang="ru-RU" sz="2500" dirty="0" smtClean="0"/>
              <a:t>: </a:t>
            </a:r>
            <a:r>
              <a:rPr lang="uk-UA" sz="2500" dirty="0" smtClean="0"/>
              <a:t>Регламент </a:t>
            </a:r>
            <a:r>
              <a:rPr lang="uk-UA" sz="2500" dirty="0"/>
              <a:t>/ Контроль </a:t>
            </a:r>
            <a:r>
              <a:rPr lang="uk-UA" sz="2500" dirty="0" smtClean="0"/>
              <a:t>зачисления.</a:t>
            </a:r>
          </a:p>
          <a:p>
            <a:r>
              <a:rPr lang="uk-UA" sz="2500" dirty="0"/>
              <a:t>Для каждого ребенка следует отметить: явился он в ДОУ или нет.</a:t>
            </a:r>
          </a:p>
          <a:p>
            <a:r>
              <a:rPr lang="ru-RU" sz="2500" dirty="0"/>
              <a:t>Если явился – </a:t>
            </a:r>
            <a:r>
              <a:rPr lang="ru-RU" sz="2500" dirty="0" smtClean="0"/>
              <a:t>заявление </a:t>
            </a:r>
            <a:r>
              <a:rPr lang="ru-RU" sz="2500" dirty="0"/>
              <a:t>переводится в статус «зачислен» и он больше не фигурирует в очереди.</a:t>
            </a:r>
          </a:p>
          <a:p>
            <a:r>
              <a:rPr lang="ru-RU" sz="2500" dirty="0"/>
              <a:t>Если ребенок не явился в ДОУ – то заявление переводится в статус «неявка» и он опять возвращается в </a:t>
            </a:r>
            <a:r>
              <a:rPr lang="ru-RU" sz="2500" dirty="0" smtClean="0"/>
              <a:t>очередь.</a:t>
            </a:r>
          </a:p>
          <a:p>
            <a:pPr marL="0" indent="0">
              <a:buNone/>
            </a:pPr>
            <a:endParaRPr lang="ru-RU" sz="2500" dirty="0" smtClean="0"/>
          </a:p>
          <a:p>
            <a:endParaRPr lang="ru-RU" sz="2500" dirty="0"/>
          </a:p>
        </p:txBody>
      </p:sp>
      <p:pic>
        <p:nvPicPr>
          <p:cNvPr id="4" name="Picture 3" descr="Снимок экрана 2014-01-22 в 23.12.1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49" y="4278927"/>
            <a:ext cx="10497771" cy="108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853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err="1" smtClean="0"/>
              <a:t>Доукомлетование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/>
          <a:lstStyle/>
          <a:p>
            <a:pPr marL="0" indent="0">
              <a:buNone/>
            </a:pPr>
            <a:r>
              <a:rPr lang="ru-RU" sz="2500" u="sng" dirty="0" smtClean="0"/>
              <a:t>Перейти</a:t>
            </a:r>
            <a:r>
              <a:rPr lang="ru-RU" sz="2500" dirty="0" smtClean="0"/>
              <a:t>: </a:t>
            </a:r>
            <a:r>
              <a:rPr lang="ru-RU" sz="2500" dirty="0"/>
              <a:t>Регламент / Доукомплектование. </a:t>
            </a:r>
          </a:p>
          <a:p>
            <a:pPr marL="0" indent="0">
              <a:buNone/>
            </a:pPr>
            <a:endParaRPr lang="ru-RU" sz="2500" dirty="0" smtClean="0"/>
          </a:p>
          <a:p>
            <a:r>
              <a:rPr lang="ru-RU" sz="2500" dirty="0" smtClean="0"/>
              <a:t>После того как пришли данные о неявившихся в ДОУ, нужно провести доукомплектование. </a:t>
            </a:r>
          </a:p>
          <a:p>
            <a:r>
              <a:rPr lang="ru-RU" sz="2500" dirty="0" smtClean="0"/>
              <a:t>При </a:t>
            </a:r>
            <a:r>
              <a:rPr lang="ru-RU" sz="2500" dirty="0"/>
              <a:t>доукомплектовании незанятые места в ДОУ занимаются оставшимися детьми из очереди. И цикл повторяется снова</a:t>
            </a:r>
            <a:r>
              <a:rPr lang="ru-RU" sz="2500" dirty="0" smtClean="0"/>
              <a:t>.</a:t>
            </a:r>
          </a:p>
          <a:p>
            <a:endParaRPr lang="ru-RU" sz="25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08532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Доукомплектование</a:t>
            </a:r>
            <a:endParaRPr lang="ru-RU" sz="3500" b="1" dirty="0"/>
          </a:p>
        </p:txBody>
      </p:sp>
      <p:pic>
        <p:nvPicPr>
          <p:cNvPr id="4" name="Content Placeholder 3" descr="Снимок экрана 2014-01-22 в 23.19.39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987" b="-4987"/>
          <a:stretch>
            <a:fillRect/>
          </a:stretch>
        </p:blipFill>
        <p:spPr>
          <a:xfrm>
            <a:off x="838200" y="1304925"/>
            <a:ext cx="10515600" cy="5083175"/>
          </a:xfrm>
        </p:spPr>
      </p:pic>
    </p:spTree>
    <p:extLst>
      <p:ext uri="{BB962C8B-B14F-4D97-AF65-F5344CB8AC3E}">
        <p14:creationId xmlns:p14="http://schemas.microsoft.com/office/powerpoint/2010/main" val="148085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Администрирование</a:t>
            </a:r>
            <a:r>
              <a:rPr lang="en-US" sz="3500" b="1" dirty="0" smtClean="0"/>
              <a:t> </a:t>
            </a:r>
            <a:r>
              <a:rPr lang="ru-RU" sz="3500" b="1" dirty="0" smtClean="0"/>
              <a:t>ДОУ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500" u="sng" dirty="0" smtClean="0"/>
              <a:t>Перейти</a:t>
            </a:r>
            <a:r>
              <a:rPr lang="ru-RU" sz="2500" dirty="0" smtClean="0"/>
              <a:t>: Реестры </a:t>
            </a:r>
            <a:r>
              <a:rPr lang="ru-RU" sz="2500" dirty="0"/>
              <a:t>и журналы / Реестр </a:t>
            </a:r>
            <a:r>
              <a:rPr lang="ru-RU" sz="2500" dirty="0" smtClean="0"/>
              <a:t>ДОУ</a:t>
            </a:r>
          </a:p>
          <a:p>
            <a:pPr marL="0" indent="0">
              <a:buNone/>
            </a:pPr>
            <a:r>
              <a:rPr lang="ru-RU" sz="2500" dirty="0" smtClean="0"/>
              <a:t> </a:t>
            </a:r>
          </a:p>
          <a:p>
            <a:pPr marL="0" indent="0">
              <a:buNone/>
            </a:pPr>
            <a:r>
              <a:rPr lang="ru-RU" sz="2500" u="sng" dirty="0" smtClean="0"/>
              <a:t>Действия с ДОУ:</a:t>
            </a:r>
          </a:p>
          <a:p>
            <a:r>
              <a:rPr lang="ru-RU" sz="2500" dirty="0" smtClean="0"/>
              <a:t>Создать (</a:t>
            </a:r>
            <a:r>
              <a:rPr lang="ru-RU" sz="2400" u="sng" dirty="0" smtClean="0"/>
              <a:t>обязательные </a:t>
            </a:r>
            <a:r>
              <a:rPr lang="ru-RU" sz="2400" u="sng" dirty="0"/>
              <a:t>поля</a:t>
            </a:r>
            <a:r>
              <a:rPr lang="ru-RU" sz="2400" dirty="0"/>
              <a:t>: наименование, ФИО директора и </a:t>
            </a:r>
            <a:r>
              <a:rPr lang="ru-RU" sz="2400" dirty="0" smtClean="0"/>
              <a:t>адрес</a:t>
            </a:r>
            <a:r>
              <a:rPr lang="ru-RU" sz="2500" dirty="0" smtClean="0"/>
              <a:t>).</a:t>
            </a:r>
          </a:p>
          <a:p>
            <a:r>
              <a:rPr lang="ru-RU" sz="2500" dirty="0" smtClean="0"/>
              <a:t>Редактировать.</a:t>
            </a:r>
          </a:p>
          <a:p>
            <a:endParaRPr lang="ru-RU" sz="2500" dirty="0" smtClean="0"/>
          </a:p>
          <a:p>
            <a:pPr marL="0" indent="0">
              <a:buNone/>
            </a:pPr>
            <a:r>
              <a:rPr lang="ru-RU" sz="2100" i="1" dirty="0" smtClean="0"/>
              <a:t>При </a:t>
            </a:r>
            <a:r>
              <a:rPr lang="ru-RU" sz="2100" i="1" dirty="0"/>
              <a:t>выборе нескольких ДОУ система предлагает пользователю редактировать данные ДОУ по порядку, т.е. после редактирования первого ДОУ из списка система перейдет сразу на редактирование второго и т.д</a:t>
            </a:r>
            <a:r>
              <a:rPr lang="ru-RU" sz="2100" i="1" dirty="0" smtClean="0"/>
              <a:t>.</a:t>
            </a:r>
          </a:p>
          <a:p>
            <a:pPr marL="0" indent="0">
              <a:buNone/>
            </a:pPr>
            <a:endParaRPr lang="ru-RU" sz="2100" i="1" dirty="0"/>
          </a:p>
          <a:p>
            <a:r>
              <a:rPr lang="ru-RU" sz="2500" dirty="0"/>
              <a:t>Перенести в архив (</a:t>
            </a:r>
            <a:r>
              <a:rPr lang="ru-RU" sz="2500" dirty="0" smtClean="0"/>
              <a:t>ДОУ нельзя удалить, только перенести в архив).</a:t>
            </a:r>
          </a:p>
          <a:p>
            <a:pPr marL="0" indent="0">
              <a:buNone/>
            </a:pP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07720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5840" y="195072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Введение</a:t>
            </a:r>
            <a:endParaRPr lang="ru-RU" sz="3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4776" y="920496"/>
            <a:ext cx="10515600" cy="546811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100" u="sng" dirty="0" smtClean="0"/>
              <a:t>Назначение: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100" dirty="0"/>
              <a:t>для автоматизации учета очередности и процесса комплектования дошкольных образовательных учреждений</a:t>
            </a:r>
            <a:r>
              <a:rPr lang="ru-RU" sz="2100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1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2100" u="sng" dirty="0" smtClean="0"/>
              <a:t>Построена по технологии: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100" dirty="0" smtClean="0"/>
              <a:t>клиент-сервер.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1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ru-RU" sz="2100" u="sng" dirty="0" smtClean="0"/>
              <a:t>Для работы нужно:</a:t>
            </a:r>
            <a:endParaRPr lang="en-US" sz="2100" u="sng" dirty="0"/>
          </a:p>
          <a:p>
            <a:r>
              <a:rPr lang="ru-RU" sz="2100" dirty="0"/>
              <a:t>Компьютер </a:t>
            </a:r>
            <a:r>
              <a:rPr lang="en-US" sz="2100" dirty="0"/>
              <a:t>c</a:t>
            </a:r>
            <a:r>
              <a:rPr lang="ru-RU" sz="2100" dirty="0"/>
              <a:t> подключенным интернетом.</a:t>
            </a:r>
          </a:p>
          <a:p>
            <a:r>
              <a:rPr lang="ru-RU" sz="2100" dirty="0"/>
              <a:t>Браузер </a:t>
            </a:r>
            <a:r>
              <a:rPr lang="ru-RU" sz="2100" dirty="0" err="1"/>
              <a:t>Internet</a:t>
            </a:r>
            <a:r>
              <a:rPr lang="ru-RU" sz="2100" dirty="0"/>
              <a:t> </a:t>
            </a:r>
            <a:r>
              <a:rPr lang="ru-RU" sz="2100" dirty="0" err="1"/>
              <a:t>Explorer</a:t>
            </a:r>
            <a:r>
              <a:rPr lang="ru-RU" sz="2100" dirty="0"/>
              <a:t> версии 6.0 и выше </a:t>
            </a:r>
          </a:p>
          <a:p>
            <a:r>
              <a:rPr lang="ru-RU" sz="2100" dirty="0"/>
              <a:t>Браузер должен поддерживать </a:t>
            </a:r>
            <a:r>
              <a:rPr lang="ru-RU" sz="2100" dirty="0" err="1"/>
              <a:t>JavaScript</a:t>
            </a:r>
            <a:r>
              <a:rPr lang="ru-RU" sz="2100" dirty="0"/>
              <a:t> и </a:t>
            </a:r>
            <a:r>
              <a:rPr lang="ru-RU" sz="2100" dirty="0" err="1"/>
              <a:t>Cookies</a:t>
            </a:r>
            <a:r>
              <a:rPr lang="en-US" sz="2100" dirty="0"/>
              <a:t>;</a:t>
            </a:r>
            <a:endParaRPr lang="ru-RU" sz="2100" dirty="0"/>
          </a:p>
          <a:p>
            <a:r>
              <a:rPr lang="ru-RU" sz="2100" dirty="0"/>
              <a:t>Должна быть включена возможность всплывающих окон для узла портала</a:t>
            </a:r>
            <a:r>
              <a:rPr lang="en-US" sz="2100" dirty="0"/>
              <a:t>;</a:t>
            </a:r>
          </a:p>
          <a:p>
            <a:pPr marL="0" indent="0">
              <a:lnSpc>
                <a:spcPct val="120000"/>
              </a:lnSpc>
              <a:buNone/>
            </a:pPr>
            <a:endParaRPr lang="ru-RU" sz="2100" dirty="0" smtClean="0"/>
          </a:p>
          <a:p>
            <a:pPr marL="0" indent="0">
              <a:buNone/>
            </a:pPr>
            <a:endParaRPr lang="en-US" sz="2100" dirty="0" smtClean="0"/>
          </a:p>
          <a:p>
            <a:pPr marL="0" indent="0">
              <a:buNone/>
            </a:pP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249553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Системный журнал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500" u="sng" dirty="0" smtClean="0"/>
              <a:t>Перейти</a:t>
            </a:r>
            <a:r>
              <a:rPr lang="ru-RU" sz="2500" dirty="0" smtClean="0"/>
              <a:t>: </a:t>
            </a:r>
            <a:r>
              <a:rPr lang="ru-RU" sz="2500" dirty="0"/>
              <a:t>Реестры и журналы / Системный журнал </a:t>
            </a:r>
            <a:endParaRPr lang="ru-RU" sz="2500" dirty="0" smtClean="0"/>
          </a:p>
          <a:p>
            <a:pPr marL="0" indent="0">
              <a:buNone/>
            </a:pPr>
            <a:endParaRPr lang="ru-RU" sz="2500" dirty="0"/>
          </a:p>
          <a:p>
            <a:pPr marL="0" indent="0">
              <a:buNone/>
            </a:pPr>
            <a:r>
              <a:rPr lang="ru-RU" sz="2500" u="sng" dirty="0" smtClean="0"/>
              <a:t>Хранение событий:</a:t>
            </a:r>
          </a:p>
          <a:p>
            <a:r>
              <a:rPr lang="ru-RU" sz="2500" dirty="0"/>
              <a:t>входы-</a:t>
            </a:r>
            <a:r>
              <a:rPr lang="ru-RU" sz="2500" dirty="0" smtClean="0"/>
              <a:t>выходы</a:t>
            </a:r>
            <a:r>
              <a:rPr lang="ru-RU" sz="2500" dirty="0"/>
              <a:t>.</a:t>
            </a:r>
            <a:endParaRPr lang="ru-RU" sz="2500" dirty="0" smtClean="0"/>
          </a:p>
          <a:p>
            <a:r>
              <a:rPr lang="ru-RU" sz="2500" dirty="0" smtClean="0"/>
              <a:t>добавление</a:t>
            </a:r>
            <a:r>
              <a:rPr lang="ru-RU" sz="2500" dirty="0"/>
              <a:t>-удаление членов </a:t>
            </a:r>
            <a:r>
              <a:rPr lang="ru-RU" sz="2500" dirty="0" smtClean="0"/>
              <a:t>комиссий. </a:t>
            </a:r>
          </a:p>
          <a:p>
            <a:r>
              <a:rPr lang="ru-RU" sz="2500" dirty="0" smtClean="0"/>
              <a:t>запросы </a:t>
            </a:r>
            <a:r>
              <a:rPr lang="ru-RU" sz="2500" dirty="0"/>
              <a:t>на смену </a:t>
            </a:r>
            <a:r>
              <a:rPr lang="ru-RU" sz="2500" dirty="0" smtClean="0"/>
              <a:t>пароля</a:t>
            </a:r>
            <a:r>
              <a:rPr lang="ru-RU" sz="2500" dirty="0"/>
              <a:t>.</a:t>
            </a:r>
            <a:endParaRPr lang="ru-RU" sz="2500" dirty="0" smtClean="0"/>
          </a:p>
          <a:p>
            <a:r>
              <a:rPr lang="ru-RU" sz="2500" dirty="0" smtClean="0"/>
              <a:t>изменение </a:t>
            </a:r>
            <a:r>
              <a:rPr lang="ru-RU" sz="2500" dirty="0"/>
              <a:t>данных членов комиссии и т.п. </a:t>
            </a:r>
            <a:endParaRPr lang="ru-RU" sz="2500" dirty="0" smtClean="0"/>
          </a:p>
          <a:p>
            <a:pPr marL="0" indent="0">
              <a:buNone/>
            </a:pP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428350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Ролевая модель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u="sng" dirty="0"/>
              <a:t>Роль</a:t>
            </a:r>
            <a:r>
              <a:rPr lang="ru-RU" sz="2500" dirty="0"/>
              <a:t> – это набор прав доступа к тем или иным функциям системы. </a:t>
            </a:r>
            <a:endParaRPr lang="ru-RU" sz="2500" dirty="0" smtClean="0"/>
          </a:p>
          <a:p>
            <a:pPr marL="0" indent="0">
              <a:buNone/>
            </a:pPr>
            <a:endParaRPr lang="ru-RU" sz="2500" u="sng" dirty="0"/>
          </a:p>
          <a:p>
            <a:pPr marL="0" indent="0">
              <a:buNone/>
            </a:pPr>
            <a:r>
              <a:rPr lang="ru-RU" sz="2500" u="sng" dirty="0" smtClean="0"/>
              <a:t>Основные роли:</a:t>
            </a:r>
            <a:endParaRPr lang="ru-RU" sz="2500" u="sng" dirty="0"/>
          </a:p>
          <a:p>
            <a:r>
              <a:rPr lang="ru-RU" sz="2500" dirty="0" smtClean="0"/>
              <a:t>Системная </a:t>
            </a:r>
            <a:r>
              <a:rPr lang="ru-RU" sz="2500" dirty="0"/>
              <a:t>роль - разрешен доступ к </a:t>
            </a:r>
            <a:r>
              <a:rPr lang="ru-RU" sz="2500" dirty="0" err="1"/>
              <a:t>web</a:t>
            </a:r>
            <a:r>
              <a:rPr lang="ru-RU" sz="2500" dirty="0"/>
              <a:t>-интерфейсу. Выдается всем пользователям системы, не может быть отменена.</a:t>
            </a:r>
          </a:p>
          <a:p>
            <a:r>
              <a:rPr lang="ru-RU" sz="2500" dirty="0" smtClean="0"/>
              <a:t>Администратор </a:t>
            </a:r>
            <a:r>
              <a:rPr lang="ru-RU" sz="2500" dirty="0"/>
              <a:t>АИС – имеет доступ ко всем настройкам </a:t>
            </a:r>
            <a:r>
              <a:rPr lang="ru-RU" sz="2500" dirty="0" smtClean="0"/>
              <a:t>системы. В </a:t>
            </a:r>
            <a:r>
              <a:rPr lang="ru-RU" sz="2500" dirty="0"/>
              <a:t>системе всегда есть хотя бы один администратор </a:t>
            </a:r>
            <a:r>
              <a:rPr lang="ru-RU" sz="2500" dirty="0" smtClean="0"/>
              <a:t>АИС. </a:t>
            </a:r>
          </a:p>
          <a:p>
            <a:r>
              <a:rPr lang="ru-RU" sz="2500" dirty="0" smtClean="0"/>
              <a:t>Специалист по приему заявлений.</a:t>
            </a:r>
          </a:p>
          <a:p>
            <a:pPr marL="0" indent="0">
              <a:buNone/>
            </a:pPr>
            <a:r>
              <a:rPr lang="ru-RU" sz="2500" dirty="0"/>
              <a:t>Набор и состав ролей можно изменить в пределах муниципалитета, при этом изменение не затронет другие муниципалитеты</a:t>
            </a:r>
            <a:r>
              <a:rPr lang="ru-RU" sz="2500" dirty="0" smtClean="0"/>
              <a:t>.</a:t>
            </a:r>
            <a:endParaRPr lang="ru-RU" sz="2500" dirty="0"/>
          </a:p>
          <a:p>
            <a:pPr marL="0" indent="0">
              <a:buNone/>
            </a:pPr>
            <a:r>
              <a:rPr lang="ru-RU" sz="2500" i="1" dirty="0" smtClean="0"/>
              <a:t>Другие роли описаны в руководстве администратора.</a:t>
            </a:r>
            <a:endParaRPr lang="ru-RU" sz="2500" i="1" dirty="0"/>
          </a:p>
        </p:txBody>
      </p:sp>
    </p:spTree>
    <p:extLst>
      <p:ext uri="{BB962C8B-B14F-4D97-AF65-F5344CB8AC3E}">
        <p14:creationId xmlns:p14="http://schemas.microsoft.com/office/powerpoint/2010/main" val="85447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Изменение ролевой модели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500" u="sng" dirty="0" smtClean="0"/>
              <a:t>Перейти</a:t>
            </a:r>
            <a:r>
              <a:rPr lang="ru-RU" sz="2500" dirty="0" smtClean="0"/>
              <a:t>: Настройки </a:t>
            </a:r>
            <a:r>
              <a:rPr lang="ru-RU" sz="2500" dirty="0"/>
              <a:t>/ ролевая модель. </a:t>
            </a:r>
          </a:p>
          <a:p>
            <a:endParaRPr lang="ru-RU" sz="2500" dirty="0" smtClean="0"/>
          </a:p>
          <a:p>
            <a:r>
              <a:rPr lang="ru-RU" sz="2500" dirty="0"/>
              <a:t>Права всех ролей, кроме системных, могут быть изменены Администратором пользователей или Администратором системы. </a:t>
            </a:r>
            <a:endParaRPr lang="ru-RU" sz="2500" dirty="0" smtClean="0"/>
          </a:p>
          <a:p>
            <a:r>
              <a:rPr lang="ru-RU" sz="2500" dirty="0"/>
              <a:t>Р</a:t>
            </a:r>
            <a:r>
              <a:rPr lang="ru-RU" sz="2500" dirty="0" smtClean="0"/>
              <a:t>оли </a:t>
            </a:r>
            <a:r>
              <a:rPr lang="ru-RU" sz="2500" dirty="0"/>
              <a:t>могут быть добавлены или удалены. </a:t>
            </a:r>
            <a:endParaRPr lang="ru-RU" sz="2500" dirty="0" smtClean="0"/>
          </a:p>
          <a:p>
            <a:r>
              <a:rPr lang="ru-RU" sz="2500" dirty="0" smtClean="0"/>
              <a:t>Все </a:t>
            </a:r>
            <a:r>
              <a:rPr lang="ru-RU" sz="2500" dirty="0"/>
              <a:t>изменения ролевой модели действуют в пределах муниципалитета и не затрагивают другие муниципалитеты.</a:t>
            </a:r>
          </a:p>
          <a:p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09554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Оперативные сообщения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500" u="sng" dirty="0" smtClean="0"/>
              <a:t>Перейти</a:t>
            </a:r>
            <a:r>
              <a:rPr lang="ru-RU" sz="2500" dirty="0" smtClean="0"/>
              <a:t>: Настройки / Сообщения</a:t>
            </a:r>
          </a:p>
          <a:p>
            <a:pPr marL="0" indent="0">
              <a:buNone/>
            </a:pPr>
            <a:endParaRPr lang="ru-RU" sz="2500" dirty="0"/>
          </a:p>
          <a:p>
            <a:r>
              <a:rPr lang="ru-RU" sz="2500" dirty="0" smtClean="0"/>
              <a:t>Ввести текст сообщения (при необходимости изменить внешний вид </a:t>
            </a:r>
            <a:r>
              <a:rPr lang="ru-RU" sz="2500" dirty="0"/>
              <a:t>сообщения: стиль цвет и размер </a:t>
            </a:r>
            <a:r>
              <a:rPr lang="ru-RU" sz="2500" dirty="0" smtClean="0"/>
              <a:t>текста).</a:t>
            </a:r>
          </a:p>
          <a:p>
            <a:r>
              <a:rPr lang="ru-RU" sz="2500" dirty="0" smtClean="0"/>
              <a:t>Сохранить сообщение.</a:t>
            </a:r>
          </a:p>
          <a:p>
            <a:r>
              <a:rPr lang="ru-RU" sz="2500" dirty="0"/>
              <a:t>Т</a:t>
            </a:r>
            <a:r>
              <a:rPr lang="ru-RU" sz="2500" dirty="0" smtClean="0"/>
              <a:t>екст </a:t>
            </a:r>
            <a:r>
              <a:rPr lang="ru-RU" sz="2500" dirty="0"/>
              <a:t>отобразится на главной странице для всех пользователей денного муниципалитета.</a:t>
            </a:r>
          </a:p>
          <a:p>
            <a:pPr marL="0" indent="0">
              <a:buNone/>
            </a:pPr>
            <a:endParaRPr lang="ru-RU" sz="2500" dirty="0"/>
          </a:p>
          <a:p>
            <a:pPr marL="0" indent="0">
              <a:buNone/>
            </a:pP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0955408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Редактирование справочников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u="sng" dirty="0"/>
              <a:t>Перейти</a:t>
            </a:r>
            <a:r>
              <a:rPr lang="ru-RU" sz="2500" dirty="0"/>
              <a:t>: Главное меню </a:t>
            </a:r>
            <a:r>
              <a:rPr lang="ru-RU" sz="2500" dirty="0" smtClean="0"/>
              <a:t>/ </a:t>
            </a:r>
            <a:r>
              <a:rPr lang="ru-RU" sz="2500" dirty="0"/>
              <a:t>Справочники</a:t>
            </a:r>
          </a:p>
          <a:p>
            <a:pPr marL="0" indent="0">
              <a:buNone/>
            </a:pPr>
            <a:endParaRPr lang="ru-RU" sz="2500" dirty="0" smtClean="0"/>
          </a:p>
          <a:p>
            <a:pPr marL="0" indent="0">
              <a:buNone/>
            </a:pPr>
            <a:r>
              <a:rPr lang="ru-RU" sz="2500" dirty="0" smtClean="0"/>
              <a:t>Для </a:t>
            </a:r>
            <a:r>
              <a:rPr lang="ru-RU" sz="2500" dirty="0"/>
              <a:t>доступа к просмотру/редактированию справочников необходимо обладать правами "Администратор </a:t>
            </a:r>
            <a:r>
              <a:rPr lang="ru-RU" sz="2500" dirty="0" smtClean="0"/>
              <a:t>справочников».</a:t>
            </a:r>
          </a:p>
          <a:p>
            <a:pPr marL="0" indent="0">
              <a:buNone/>
            </a:pPr>
            <a:endParaRPr lang="ru-RU" sz="2500" dirty="0"/>
          </a:p>
          <a:p>
            <a:pPr marL="0" indent="0">
              <a:buNone/>
            </a:pPr>
            <a:r>
              <a:rPr lang="ru-RU" sz="2500" u="sng" dirty="0" smtClean="0"/>
              <a:t>Особое внимание следует уделить:</a:t>
            </a:r>
          </a:p>
          <a:p>
            <a:r>
              <a:rPr lang="ru-RU" sz="2500" dirty="0" smtClean="0"/>
              <a:t>Справочник льгот.</a:t>
            </a:r>
          </a:p>
          <a:p>
            <a:r>
              <a:rPr lang="ru-RU" sz="2500" dirty="0" smtClean="0"/>
              <a:t>Типы представительства.</a:t>
            </a:r>
          </a:p>
          <a:p>
            <a:r>
              <a:rPr lang="ru-RU" sz="2500" dirty="0" smtClean="0"/>
              <a:t>Специальные потребности.</a:t>
            </a:r>
          </a:p>
          <a:p>
            <a:r>
              <a:rPr lang="ru-RU" sz="2500" dirty="0" smtClean="0"/>
              <a:t>Справочник возрастных категорий.</a:t>
            </a:r>
          </a:p>
          <a:p>
            <a:pPr marL="0" indent="0">
              <a:buNone/>
            </a:pPr>
            <a:endParaRPr lang="ru-RU" sz="2500" dirty="0"/>
          </a:p>
          <a:p>
            <a:pPr marL="0" indent="0">
              <a:buNone/>
            </a:pP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42835020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Справочник льгот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u="sng" dirty="0" smtClean="0"/>
              <a:t>Веса льгот:</a:t>
            </a:r>
          </a:p>
          <a:p>
            <a:pPr marL="0" indent="0">
              <a:buNone/>
            </a:pPr>
            <a:r>
              <a:rPr lang="ru-RU" sz="2500" dirty="0" smtClean="0"/>
              <a:t>3 – внеочередные</a:t>
            </a:r>
          </a:p>
          <a:p>
            <a:pPr marL="0" indent="0">
              <a:buNone/>
            </a:pPr>
            <a:r>
              <a:rPr lang="ru-RU" sz="2500" dirty="0" smtClean="0"/>
              <a:t>2 – первоочередные</a:t>
            </a:r>
          </a:p>
          <a:p>
            <a:pPr marL="0" indent="0">
              <a:buNone/>
            </a:pPr>
            <a:r>
              <a:rPr lang="ru-RU" sz="2500" dirty="0" smtClean="0"/>
              <a:t>1 – приоритетные </a:t>
            </a:r>
            <a:endParaRPr lang="ru-RU" sz="2500" dirty="0"/>
          </a:p>
          <a:p>
            <a:pPr marL="0" indent="0">
              <a:buNone/>
            </a:pP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411909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Создание пользователя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5405"/>
            <a:ext cx="10515600" cy="53361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u="sng" dirty="0" smtClean="0"/>
              <a:t>Перейти</a:t>
            </a:r>
            <a:r>
              <a:rPr lang="ru-RU" sz="2500" dirty="0"/>
              <a:t>: Настройки / пользователи </a:t>
            </a:r>
            <a:endParaRPr lang="ru-RU" sz="2500" dirty="0" smtClean="0"/>
          </a:p>
          <a:p>
            <a:pPr marL="0" indent="0">
              <a:buNone/>
            </a:pPr>
            <a:r>
              <a:rPr lang="ru-RU" sz="2500" dirty="0" smtClean="0"/>
              <a:t>Создание </a:t>
            </a:r>
            <a:r>
              <a:rPr lang="ru-RU" sz="2500" dirty="0"/>
              <a:t>пользователя доступно только пользователю с ролью «администратор пользователей». </a:t>
            </a:r>
            <a:endParaRPr lang="ru-RU" sz="2500" dirty="0" smtClean="0"/>
          </a:p>
          <a:p>
            <a:pPr marL="0" indent="0">
              <a:buNone/>
            </a:pPr>
            <a:endParaRPr lang="ru-RU" sz="2500" dirty="0" smtClean="0"/>
          </a:p>
          <a:p>
            <a:pPr marL="0" indent="0">
              <a:buNone/>
            </a:pPr>
            <a:r>
              <a:rPr lang="ru-RU" sz="2500" u="sng" dirty="0" smtClean="0"/>
              <a:t>Обязательные поля к заполнению:</a:t>
            </a:r>
            <a:endParaRPr lang="ru-RU" sz="2500" u="sng" dirty="0"/>
          </a:p>
          <a:p>
            <a:r>
              <a:rPr lang="ru-RU" sz="2500" dirty="0"/>
              <a:t>Логин – имя пользователя в </a:t>
            </a:r>
            <a:r>
              <a:rPr lang="ru-RU" sz="2500" dirty="0" smtClean="0"/>
              <a:t>системе</a:t>
            </a:r>
            <a:endParaRPr lang="ru-RU" sz="2500" dirty="0"/>
          </a:p>
          <a:p>
            <a:r>
              <a:rPr lang="ru-RU" sz="2500" dirty="0" err="1"/>
              <a:t>E-mail</a:t>
            </a:r>
            <a:r>
              <a:rPr lang="ru-RU" sz="2500" dirty="0"/>
              <a:t> –адрес электронной почты </a:t>
            </a:r>
            <a:r>
              <a:rPr lang="ru-RU" sz="2500" dirty="0" smtClean="0"/>
              <a:t>пользователя</a:t>
            </a:r>
            <a:endParaRPr lang="ru-RU" sz="2500" dirty="0"/>
          </a:p>
          <a:p>
            <a:r>
              <a:rPr lang="ru-RU" sz="2500" dirty="0" smtClean="0"/>
              <a:t>Фамилия</a:t>
            </a:r>
            <a:endParaRPr lang="ru-RU" sz="2500" dirty="0"/>
          </a:p>
          <a:p>
            <a:r>
              <a:rPr lang="ru-RU" sz="2500" dirty="0" smtClean="0"/>
              <a:t>Имя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8122540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Массовое создание пользователей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500" dirty="0" smtClean="0"/>
              <a:t>Предварительно </a:t>
            </a:r>
            <a:r>
              <a:rPr lang="ru-RU" sz="2500" dirty="0"/>
              <a:t>необходимо подготовить файл в таблице </a:t>
            </a:r>
            <a:r>
              <a:rPr lang="ru-RU" sz="2500" dirty="0" err="1"/>
              <a:t>Excel</a:t>
            </a:r>
            <a:r>
              <a:rPr lang="ru-RU" sz="2500" dirty="0"/>
              <a:t> в формате CSV в котором поочередно по столбцам </a:t>
            </a:r>
            <a:r>
              <a:rPr lang="ru-RU" sz="2500" dirty="0" smtClean="0"/>
              <a:t>разместить:</a:t>
            </a:r>
          </a:p>
          <a:p>
            <a:r>
              <a:rPr lang="ru-RU" sz="2500" dirty="0" smtClean="0"/>
              <a:t>Логин</a:t>
            </a:r>
          </a:p>
          <a:p>
            <a:r>
              <a:rPr lang="ru-RU" sz="2500" dirty="0" smtClean="0"/>
              <a:t>Пароль</a:t>
            </a:r>
          </a:p>
          <a:p>
            <a:r>
              <a:rPr lang="ru-RU" sz="2500" dirty="0" err="1" smtClean="0"/>
              <a:t>E</a:t>
            </a:r>
            <a:r>
              <a:rPr lang="ru-RU" sz="2500" dirty="0" err="1"/>
              <a:t>-Mail</a:t>
            </a:r>
            <a:r>
              <a:rPr lang="ru-RU" sz="2500" dirty="0"/>
              <a:t> или «-</a:t>
            </a:r>
            <a:r>
              <a:rPr lang="ru-RU" sz="2500" dirty="0" smtClean="0"/>
              <a:t>»</a:t>
            </a:r>
          </a:p>
          <a:p>
            <a:r>
              <a:rPr lang="ru-RU" sz="2500" dirty="0" smtClean="0"/>
              <a:t>Фамилию</a:t>
            </a:r>
          </a:p>
          <a:p>
            <a:r>
              <a:rPr lang="ru-RU" sz="2500" dirty="0" smtClean="0"/>
              <a:t>Имя</a:t>
            </a:r>
          </a:p>
          <a:p>
            <a:r>
              <a:rPr lang="ru-RU" sz="2500" dirty="0" smtClean="0"/>
              <a:t>Отчество</a:t>
            </a:r>
            <a:endParaRPr lang="ru-RU" sz="2500" dirty="0"/>
          </a:p>
          <a:p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8122540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Действия с пользователями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rmAutofit/>
          </a:bodyPr>
          <a:lstStyle/>
          <a:p>
            <a:r>
              <a:rPr lang="ru-RU" sz="2500" b="1" dirty="0" smtClean="0"/>
              <a:t>Выгрузит</a:t>
            </a:r>
            <a:endParaRPr lang="ru-RU" sz="2500" dirty="0"/>
          </a:p>
          <a:p>
            <a:r>
              <a:rPr lang="ru-RU" sz="2500" b="1" dirty="0" smtClean="0"/>
              <a:t>Заблокировать</a:t>
            </a:r>
          </a:p>
          <a:p>
            <a:endParaRPr lang="ru-RU" sz="2500" dirty="0"/>
          </a:p>
          <a:p>
            <a:pPr marL="0" indent="0">
              <a:buNone/>
            </a:pPr>
            <a:r>
              <a:rPr lang="ru-RU" sz="2500" i="1" dirty="0" smtClean="0"/>
              <a:t>Для </a:t>
            </a:r>
            <a:r>
              <a:rPr lang="ru-RU" sz="2500" i="1" dirty="0"/>
              <a:t>того что бы увидеть заблокированных пользователей необходимо в фильтре выбрать пункт «заблокированные пользователи» и нажать «найти</a:t>
            </a:r>
            <a:r>
              <a:rPr lang="ru-RU" sz="2500" i="1" dirty="0" smtClean="0"/>
              <a:t>».</a:t>
            </a:r>
          </a:p>
          <a:p>
            <a:pPr marL="0" indent="0">
              <a:buNone/>
            </a:pPr>
            <a:endParaRPr lang="ru-RU" sz="2500" i="1" dirty="0" smtClean="0"/>
          </a:p>
          <a:p>
            <a:r>
              <a:rPr lang="ru-RU" sz="2500" b="1" dirty="0" smtClean="0"/>
              <a:t>Активировать </a:t>
            </a:r>
            <a:r>
              <a:rPr lang="ru-RU" sz="2500" dirty="0" smtClean="0"/>
              <a:t>(ранее заблокированного пользователя)</a:t>
            </a:r>
            <a:endParaRPr lang="ru-RU" sz="2500" dirty="0"/>
          </a:p>
          <a:p>
            <a:r>
              <a:rPr lang="ru-RU" sz="2500" b="1" dirty="0" smtClean="0"/>
              <a:t>Информировать</a:t>
            </a:r>
            <a:r>
              <a:rPr lang="ru-RU" sz="2500" dirty="0"/>
              <a:t>:</a:t>
            </a:r>
          </a:p>
          <a:p>
            <a:pPr marL="0" indent="0">
              <a:buNone/>
            </a:pPr>
            <a:r>
              <a:rPr lang="ru-RU" sz="2500" dirty="0"/>
              <a:t>Появится форма отправки сообщения на почту пользователя. Сообщение будет отправлено от имени </a:t>
            </a:r>
            <a:r>
              <a:rPr lang="ru-RU" sz="2500" dirty="0">
                <a:hlinkClick r:id="rId2"/>
              </a:rPr>
              <a:t>support@ktelabs.ru. </a:t>
            </a:r>
            <a:endParaRPr lang="ru-RU" sz="2500" i="1" dirty="0" smtClean="0"/>
          </a:p>
        </p:txBody>
      </p:sp>
    </p:spTree>
    <p:extLst>
      <p:ext uri="{BB962C8B-B14F-4D97-AF65-F5344CB8AC3E}">
        <p14:creationId xmlns:p14="http://schemas.microsoft.com/office/powerpoint/2010/main" val="298690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Отчеты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/>
          <a:lstStyle/>
          <a:p>
            <a:r>
              <a:rPr lang="ru-RU" dirty="0" smtClean="0"/>
              <a:t>Очередь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Комплектование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Места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Прочее</a:t>
            </a:r>
            <a:endParaRPr lang="ru-RU" dirty="0"/>
          </a:p>
        </p:txBody>
      </p:sp>
      <p:pic>
        <p:nvPicPr>
          <p:cNvPr id="5" name="Picture 4" descr="Снимок экрана 2014-01-23 в 3.37.5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292" y="1380876"/>
            <a:ext cx="4686300" cy="1422400"/>
          </a:xfrm>
          <a:prstGeom prst="rect">
            <a:avLst/>
          </a:prstGeom>
        </p:spPr>
      </p:pic>
      <p:pic>
        <p:nvPicPr>
          <p:cNvPr id="6" name="Picture 5" descr="Снимок экрана 2014-01-23 в 3.39.2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680" y="2924346"/>
            <a:ext cx="3657600" cy="1130300"/>
          </a:xfrm>
          <a:prstGeom prst="rect">
            <a:avLst/>
          </a:prstGeom>
        </p:spPr>
      </p:pic>
      <p:pic>
        <p:nvPicPr>
          <p:cNvPr id="7" name="Picture 6" descr="Снимок экрана 2014-01-23 в 3.38.4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605" y="4491220"/>
            <a:ext cx="386080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32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Основные определения</a:t>
            </a:r>
            <a:endParaRPr lang="ru-RU" sz="35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27760"/>
            <a:ext cx="10515600" cy="5346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500" b="1" dirty="0" smtClean="0"/>
              <a:t>Заявка</a:t>
            </a:r>
            <a:r>
              <a:rPr lang="ru-RU" sz="2300" dirty="0" smtClean="0"/>
              <a:t> </a:t>
            </a:r>
            <a:r>
              <a:rPr lang="ru-RU" sz="2300" dirty="0"/>
              <a:t>-  уникальный объект системы, включающий в себя информацию о ребенке, стоящем в очереди в ДОУ, о законных представителях ребенка, желаемых для поступления ДОУ и прочих связанных данных. У одного ребенка может быть только одна заявка. Заявка характеризуется датой создания, в зависимости от которой определяется его место в очереди. </a:t>
            </a:r>
            <a:endParaRPr lang="ru-RU" sz="2300" dirty="0" smtClean="0"/>
          </a:p>
          <a:p>
            <a:pPr marL="0" indent="0">
              <a:buNone/>
            </a:pPr>
            <a:endParaRPr lang="ru-RU" sz="2300" dirty="0" smtClean="0"/>
          </a:p>
          <a:p>
            <a:pPr marL="0" indent="0">
              <a:buNone/>
            </a:pPr>
            <a:r>
              <a:rPr lang="ru-RU" sz="2400" b="1" dirty="0" smtClean="0"/>
              <a:t>Очередь</a:t>
            </a:r>
            <a:r>
              <a:rPr lang="ru-RU" sz="2400" dirty="0" smtClean="0"/>
              <a:t> </a:t>
            </a:r>
            <a:r>
              <a:rPr lang="ru-RU" sz="2400" dirty="0"/>
              <a:t>- совокупность заявок ожидающих зачисления в ДОУ. Очередь отдельная для каждого ДОУ и формируется из заявок, в которых указано данное ДОУ как предпочитаемое. Очередь формируется по дате подачи заявления. У ребенка может быть несколько очередей, в разные ДОУ, и одна приоритетная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b="1" dirty="0" smtClean="0"/>
              <a:t>Журнал </a:t>
            </a:r>
            <a:r>
              <a:rPr lang="ru-RU" sz="2400" b="1" dirty="0"/>
              <a:t>событий</a:t>
            </a:r>
            <a:r>
              <a:rPr lang="ru-RU" sz="2400" dirty="0"/>
              <a:t> - ведется для каждого ребенка, содержит информацию об изменении его статуса. </a:t>
            </a:r>
            <a:endParaRPr lang="ru-RU" sz="23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937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Выверка данных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4910" y="1154140"/>
            <a:ext cx="10515600" cy="5084064"/>
          </a:xfrm>
        </p:spPr>
        <p:txBody>
          <a:bodyPr>
            <a:noAutofit/>
          </a:bodyPr>
          <a:lstStyle/>
          <a:p>
            <a:r>
              <a:rPr lang="ru-RU" sz="2300" dirty="0" smtClean="0"/>
              <a:t>Если </a:t>
            </a:r>
            <a:r>
              <a:rPr lang="ru-RU" sz="2300" dirty="0"/>
              <a:t>в анкете у ребенка не была указана фамилия, имя или дата рождения, (либо дата рождения выходит за пределы допустимых значений) то такой ребенок не был загружен в систему. </a:t>
            </a:r>
          </a:p>
          <a:p>
            <a:r>
              <a:rPr lang="ru-RU" sz="2300" dirty="0"/>
              <a:t>Если у ребенка не была указана дата постановки в очередь, то при загрузке была использована текущая дата загрузки данных. Такие заявления помечены как «Требуют внимания» и доступны для просмотра на главной странице. Для них необходимо исправить дату постановки в очередь. </a:t>
            </a:r>
            <a:endParaRPr lang="ru-RU" sz="2300" dirty="0" smtClean="0"/>
          </a:p>
          <a:p>
            <a:r>
              <a:rPr lang="ru-RU" sz="2300" dirty="0" smtClean="0"/>
              <a:t>Если </a:t>
            </a:r>
            <a:r>
              <a:rPr lang="ru-RU" sz="2300" dirty="0"/>
              <a:t>у очередника не было указано ни одного желаемого ДОУ, то заявление было создано, но в состоянии «Ожидает рассмотрения» и доступно в разделе «Подано с портала». Для данных детей нужно указать ДОУ желаемое для поступления и поставить в очередь.</a:t>
            </a:r>
          </a:p>
          <a:p>
            <a:r>
              <a:rPr lang="ru-RU" sz="2300" dirty="0"/>
              <a:t>Если у зачисленного ребенка не указано ДОУ, куда он зачислен, то такой ребенок не загружен</a:t>
            </a:r>
            <a:r>
              <a:rPr lang="ru-RU" sz="2300" dirty="0" smtClean="0"/>
              <a:t>.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81225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Выверка данных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Autofit/>
          </a:bodyPr>
          <a:lstStyle/>
          <a:p>
            <a:r>
              <a:rPr lang="ru-RU" sz="2300" dirty="0" smtClean="0"/>
              <a:t>Если </a:t>
            </a:r>
            <a:r>
              <a:rPr lang="ru-RU" sz="2300" dirty="0"/>
              <a:t>льготе, указанной на листе «Зачисленные» или «Очередники», не удалось найти однозначный аналог на листе «Льготы», то на лист «Льготы» была добавлена соответствующая </a:t>
            </a:r>
            <a:r>
              <a:rPr lang="ru-RU" sz="2300" dirty="0" smtClean="0"/>
              <a:t>льгота.</a:t>
            </a:r>
            <a:endParaRPr lang="ru-RU" sz="2300" dirty="0"/>
          </a:p>
          <a:p>
            <a:r>
              <a:rPr lang="ru-RU" sz="2300" dirty="0"/>
              <a:t>Если ребенок с одинаковыми данными свидетельства о рождении встречается в анкете более одного раза, то загружается только первое заявление, а все последующие – пропускаются. Список пропущенных детей прилагается в отчете о загрузке </a:t>
            </a:r>
            <a:r>
              <a:rPr lang="ru-RU" sz="2300" dirty="0" smtClean="0"/>
              <a:t>данных.</a:t>
            </a:r>
            <a:endParaRPr lang="ru-RU" sz="2300" dirty="0"/>
          </a:p>
          <a:p>
            <a:r>
              <a:rPr lang="ru-RU" sz="2300" dirty="0"/>
              <a:t>Если в перечне льгот не был указан приоритет, то льготы загружены с приоритетом «1» для всех льгот.</a:t>
            </a:r>
          </a:p>
          <a:p>
            <a:r>
              <a:rPr lang="ru-RU" sz="2300" dirty="0"/>
              <a:t>Если в информации о зачисленных или в информации об очередниках указан ДОУ, которому не удалось найти соответствие на листе «Перечень ДОУ», то такое ДОУ добавлялось как новое.</a:t>
            </a:r>
          </a:p>
        </p:txBody>
      </p:sp>
    </p:spTree>
    <p:extLst>
      <p:ext uri="{BB962C8B-B14F-4D97-AF65-F5344CB8AC3E}">
        <p14:creationId xmlns:p14="http://schemas.microsoft.com/office/powerpoint/2010/main" val="191004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Федеральные показатели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1490" y="1154140"/>
            <a:ext cx="10515600" cy="5084064"/>
          </a:xfrm>
        </p:spPr>
        <p:txBody>
          <a:bodyPr>
            <a:noAutofit/>
          </a:bodyPr>
          <a:lstStyle/>
          <a:p>
            <a:r>
              <a:rPr lang="ru-RU" sz="2100" dirty="0"/>
              <a:t>В описание льготы добавлено поле "Тип" (федеральная льгота, региональная льгота, муниципальная льгота). Поле является обязательным. Т.к. у разработчиков системы нет сведений об уровне действия той или иной льготы, всем льготам в существующих муниципалитетах был проставлен тип "Федеральная", т.к. это наиболее распространенный тип льготы. </a:t>
            </a:r>
            <a:endParaRPr lang="ru-RU" sz="2100" dirty="0" smtClean="0"/>
          </a:p>
          <a:p>
            <a:r>
              <a:rPr lang="ru-RU" sz="2100" dirty="0" smtClean="0"/>
              <a:t>В </a:t>
            </a:r>
            <a:r>
              <a:rPr lang="ru-RU" sz="2100" dirty="0"/>
              <a:t>описании ДОУ добавлен признак "Строящееся" и "Выведено из эксплуатации". У всех существующих ДОУ эти признаки отрицательные. Если в муниципалитете есть строящиеся ДОУ или выведенные из эксплуатации, то необходимо их внести в систему или указать сведения у существующих. </a:t>
            </a:r>
            <a:endParaRPr lang="ru-RU" sz="2100" dirty="0" smtClean="0"/>
          </a:p>
          <a:p>
            <a:r>
              <a:rPr lang="ru-RU" sz="2100" dirty="0" smtClean="0"/>
              <a:t>В </a:t>
            </a:r>
            <a:r>
              <a:rPr lang="ru-RU" sz="2100" dirty="0"/>
              <a:t>описании ДОУ добавлен признак "Государственное/негосударственное". У всех существующих ДОУ проставлен признак "Государственное", если в муниципалитете ведется прием в негосударственные ДОУ, то необходимо в реестре ДОУ указать у них соответствующий признак. </a:t>
            </a:r>
          </a:p>
          <a:p>
            <a:r>
              <a:rPr lang="ru-RU" sz="2000" dirty="0"/>
              <a:t>В справочник </a:t>
            </a:r>
            <a:r>
              <a:rPr lang="ru-RU" sz="2000" dirty="0" err="1"/>
              <a:t>спецпотребностей</a:t>
            </a:r>
            <a:r>
              <a:rPr lang="ru-RU" sz="2000" dirty="0"/>
              <a:t> добавлено поле "Тип" Оздоровительная/Компенсирующая. В существующих </a:t>
            </a:r>
            <a:r>
              <a:rPr lang="ru-RU" sz="2000" dirty="0" err="1"/>
              <a:t>спецпотребностях</a:t>
            </a:r>
            <a:r>
              <a:rPr lang="ru-RU" sz="2000" dirty="0"/>
              <a:t> необходимо указать тип.</a:t>
            </a:r>
          </a:p>
          <a:p>
            <a:endParaRPr lang="ru-RU" sz="2100" dirty="0" smtClean="0"/>
          </a:p>
          <a:p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179406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Служба поддержки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u="sng" dirty="0" smtClean="0"/>
              <a:t>База знаний:</a:t>
            </a:r>
          </a:p>
          <a:p>
            <a:pPr marL="0" indent="0">
              <a:buNone/>
            </a:pPr>
            <a:r>
              <a:rPr lang="en-US" u="sng" dirty="0">
                <a:hlinkClick r:id="rId2"/>
              </a:rPr>
              <a:t>http://confluence.ktelabs.ru/pages/viewpage.action?pageId=</a:t>
            </a:r>
            <a:r>
              <a:rPr lang="en-US" u="sng" dirty="0" smtClean="0">
                <a:hlinkClick r:id="rId2"/>
              </a:rPr>
              <a:t>393220</a:t>
            </a:r>
            <a:r>
              <a:rPr lang="ru-RU" u="sng" dirty="0" smtClean="0"/>
              <a:t> </a:t>
            </a:r>
          </a:p>
          <a:p>
            <a:pPr marL="0" indent="0">
              <a:buNone/>
            </a:pPr>
            <a:endParaRPr lang="ru-RU" u="sng" dirty="0" smtClean="0"/>
          </a:p>
          <a:p>
            <a:pPr marL="0" indent="0">
              <a:buNone/>
            </a:pPr>
            <a:r>
              <a:rPr lang="ru-RU" u="sng" dirty="0" smtClean="0"/>
              <a:t>Выверка данных:</a:t>
            </a:r>
          </a:p>
          <a:p>
            <a:pPr marL="0" indent="0">
              <a:buNone/>
            </a:pPr>
            <a:r>
              <a:rPr lang="en-US" u="sng" dirty="0">
                <a:hlinkClick r:id="rId3"/>
              </a:rPr>
              <a:t>http://confluence.ktelabs.ru/pages/viewpage.action?pageId=</a:t>
            </a:r>
            <a:r>
              <a:rPr lang="en-US" u="sng" dirty="0" smtClean="0">
                <a:hlinkClick r:id="rId3"/>
              </a:rPr>
              <a:t>393334</a:t>
            </a:r>
            <a:r>
              <a:rPr lang="ru-RU" u="sng" dirty="0" smtClean="0"/>
              <a:t> </a:t>
            </a:r>
          </a:p>
          <a:p>
            <a:pPr marL="0" indent="0">
              <a:buNone/>
            </a:pPr>
            <a:endParaRPr lang="ru-RU" u="sng" dirty="0"/>
          </a:p>
          <a:p>
            <a:pPr marL="0" indent="0">
              <a:buNone/>
            </a:pPr>
            <a:r>
              <a:rPr lang="ru-RU" u="sng" dirty="0" smtClean="0"/>
              <a:t>По всем вопросам обращайтесь:</a:t>
            </a:r>
          </a:p>
          <a:p>
            <a:r>
              <a:rPr lang="ru-RU" dirty="0"/>
              <a:t>Адрес электронной почты: </a:t>
            </a:r>
            <a:r>
              <a:rPr lang="ru-RU" dirty="0">
                <a:hlinkClick r:id="rId4"/>
              </a:rPr>
              <a:t>supktelabs@gmail.com</a:t>
            </a:r>
          </a:p>
          <a:p>
            <a:r>
              <a:rPr lang="ru-RU" dirty="0"/>
              <a:t>Телефон: 8 (4872) 25-02-</a:t>
            </a:r>
            <a:r>
              <a:rPr lang="ru-RU" dirty="0" smtClean="0"/>
              <a:t>12</a:t>
            </a:r>
          </a:p>
          <a:p>
            <a:endParaRPr lang="ru-RU" i="1" dirty="0"/>
          </a:p>
          <a:p>
            <a:pPr marL="0" indent="0">
              <a:buNone/>
            </a:pPr>
            <a:r>
              <a:rPr lang="ru-RU" u="sng" dirty="0" smtClean="0"/>
              <a:t> 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428350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3500" b="1" dirty="0" smtClean="0"/>
              <a:t>Основные функции системы</a:t>
            </a:r>
          </a:p>
        </p:txBody>
      </p:sp>
      <p:sp>
        <p:nvSpPr>
          <p:cNvPr id="4099" name="Содержимое 4"/>
          <p:cNvSpPr>
            <a:spLocks noGrp="1"/>
          </p:cNvSpPr>
          <p:nvPr>
            <p:ph idx="1"/>
          </p:nvPr>
        </p:nvSpPr>
        <p:spPr>
          <a:xfrm>
            <a:off x="824689" y="1514896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500" dirty="0" smtClean="0"/>
              <a:t>Регистрация заявлений / Ведение реестра заявлений</a:t>
            </a:r>
          </a:p>
          <a:p>
            <a:pPr eaLnBrk="1" hangingPunct="1"/>
            <a:r>
              <a:rPr lang="ru-RU" sz="2500" dirty="0" smtClean="0"/>
              <a:t>Комплектование ДОУ </a:t>
            </a:r>
          </a:p>
          <a:p>
            <a:pPr eaLnBrk="1" hangingPunct="1"/>
            <a:r>
              <a:rPr lang="ru-RU" sz="2500" dirty="0" smtClean="0"/>
              <a:t>Работа с контингентом</a:t>
            </a:r>
          </a:p>
          <a:p>
            <a:pPr eaLnBrk="1" hangingPunct="1"/>
            <a:r>
              <a:rPr lang="ru-RU" sz="2500" dirty="0" smtClean="0"/>
              <a:t>Работа с реестром ДОУ </a:t>
            </a:r>
          </a:p>
          <a:p>
            <a:pPr eaLnBrk="1" hangingPunct="1"/>
            <a:r>
              <a:rPr lang="ru-RU" sz="2500" dirty="0" smtClean="0"/>
              <a:t>Формирование отчетов</a:t>
            </a:r>
          </a:p>
        </p:txBody>
      </p:sp>
    </p:spTree>
    <p:extLst>
      <p:ext uri="{BB962C8B-B14F-4D97-AF65-F5344CB8AC3E}">
        <p14:creationId xmlns:p14="http://schemas.microsoft.com/office/powerpoint/2010/main" val="134459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1117600"/>
            <a:ext cx="9727828" cy="5088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63407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500" b="1" dirty="0" err="1" smtClean="0"/>
              <a:t>Демо</a:t>
            </a:r>
            <a:r>
              <a:rPr lang="ru-RU" sz="3500" b="1" dirty="0" smtClean="0"/>
              <a:t> доступ</a:t>
            </a: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1809750" y="2357438"/>
            <a:ext cx="5715000" cy="785812"/>
          </a:xfrm>
          <a:prstGeom prst="wedgeRoundRectCallout">
            <a:avLst>
              <a:gd name="adj1" fmla="val -21405"/>
              <a:gd name="adj2" fmla="val -909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+mj-lt"/>
              </a:rPr>
              <a:t>COMPL45.KTELABS.RU</a:t>
            </a:r>
            <a:endParaRPr lang="ru-RU" sz="3200" dirty="0">
              <a:latin typeface="+mj-lt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7453314" y="3571876"/>
            <a:ext cx="1500187" cy="612775"/>
          </a:xfrm>
          <a:prstGeom prst="wedgeRoundRectCallout">
            <a:avLst>
              <a:gd name="adj1" fmla="val -88439"/>
              <a:gd name="adj2" fmla="val 456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admin</a:t>
            </a:r>
            <a:endParaRPr lang="ru-RU" sz="2800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7524750" y="4572001"/>
            <a:ext cx="1428750" cy="612775"/>
          </a:xfrm>
          <a:prstGeom prst="wedgeRoundRectCallout">
            <a:avLst>
              <a:gd name="adj1" fmla="val -94748"/>
              <a:gd name="adj2" fmla="val -552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demo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6140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Интерфейс </a:t>
            </a:r>
            <a:r>
              <a:rPr lang="ru-RU" sz="3500" b="1" dirty="0"/>
              <a:t>главной страницы</a:t>
            </a:r>
          </a:p>
        </p:txBody>
      </p:sp>
      <p:pic>
        <p:nvPicPr>
          <p:cNvPr id="4" name="Рисунок 3" descr="C:\ebf56d420102b9424fd2f909efadc9e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" y="300039"/>
            <a:ext cx="9191626" cy="6306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249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500" b="1" dirty="0" smtClean="0"/>
              <a:t>Прием заявлений на поступление в ДОУ</a:t>
            </a:r>
            <a:endParaRPr lang="ru-RU" sz="3500" b="1" dirty="0"/>
          </a:p>
        </p:txBody>
      </p:sp>
      <p:pic>
        <p:nvPicPr>
          <p:cNvPr id="4" name="Объект 3" descr="C:\be0c699ce951a77960dc3ea3667e0b8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56944"/>
            <a:ext cx="10515600" cy="22050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444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02336"/>
            <a:ext cx="10058400" cy="725424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Форма </a:t>
            </a:r>
            <a:r>
              <a:rPr lang="ru-RU" sz="3600" b="1" dirty="0"/>
              <a:t>создания нового заявления</a:t>
            </a:r>
            <a:endParaRPr lang="ru-RU" sz="35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84064"/>
          </a:xfrm>
        </p:spPr>
        <p:txBody>
          <a:bodyPr/>
          <a:lstStyle/>
          <a:p>
            <a:pPr marL="0" indent="0">
              <a:buNone/>
            </a:pPr>
            <a:r>
              <a:rPr lang="ru-RU" u="sng" dirty="0"/>
              <a:t>Форма разбита на несколько блоков:</a:t>
            </a:r>
          </a:p>
          <a:p>
            <a:r>
              <a:rPr lang="ru-RU" dirty="0" smtClean="0"/>
              <a:t>сведения </a:t>
            </a:r>
            <a:r>
              <a:rPr lang="ru-RU" dirty="0"/>
              <a:t>о </a:t>
            </a:r>
            <a:r>
              <a:rPr lang="ru-RU" dirty="0" smtClean="0"/>
              <a:t>ребенке</a:t>
            </a:r>
            <a:r>
              <a:rPr lang="en-US" dirty="0" smtClean="0"/>
              <a:t>;</a:t>
            </a:r>
            <a:endParaRPr lang="ru-RU" dirty="0"/>
          </a:p>
          <a:p>
            <a:r>
              <a:rPr lang="ru-RU" dirty="0" smtClean="0"/>
              <a:t>сведения </a:t>
            </a:r>
            <a:r>
              <a:rPr lang="ru-RU" dirty="0"/>
              <a:t>о </a:t>
            </a:r>
            <a:r>
              <a:rPr lang="ru-RU" dirty="0" smtClean="0"/>
              <a:t>заявителе</a:t>
            </a:r>
            <a:r>
              <a:rPr lang="en-US" dirty="0" smtClean="0"/>
              <a:t>;</a:t>
            </a:r>
            <a:endParaRPr lang="ru-RU" dirty="0"/>
          </a:p>
          <a:p>
            <a:r>
              <a:rPr lang="ru-RU" dirty="0" smtClean="0"/>
              <a:t>сведения </a:t>
            </a:r>
            <a:r>
              <a:rPr lang="ru-RU" dirty="0"/>
              <a:t>о выборе </a:t>
            </a:r>
            <a:r>
              <a:rPr lang="ru-RU" dirty="0" smtClean="0"/>
              <a:t>ДОУ</a:t>
            </a:r>
            <a:r>
              <a:rPr lang="en-US" dirty="0" smtClean="0"/>
              <a:t>;</a:t>
            </a:r>
            <a:endParaRPr lang="ru-RU" dirty="0"/>
          </a:p>
          <a:p>
            <a:r>
              <a:rPr lang="ru-RU" dirty="0" smtClean="0"/>
              <a:t>сведения </a:t>
            </a:r>
            <a:r>
              <a:rPr lang="ru-RU" dirty="0"/>
              <a:t>о льготах и специальных </a:t>
            </a:r>
            <a:r>
              <a:rPr lang="ru-RU" dirty="0" smtClean="0"/>
              <a:t>потребностях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сведения </a:t>
            </a:r>
            <a:r>
              <a:rPr lang="ru-RU" dirty="0"/>
              <a:t>об иных </a:t>
            </a:r>
            <a:r>
              <a:rPr lang="ru-RU" dirty="0" smtClean="0"/>
              <a:t>представителях</a:t>
            </a:r>
            <a:r>
              <a:rPr lang="en-US" dirty="0" smtClean="0"/>
              <a:t>;</a:t>
            </a:r>
            <a:endParaRPr lang="ru-RU" dirty="0"/>
          </a:p>
          <a:p>
            <a:r>
              <a:rPr lang="ru-RU" dirty="0"/>
              <a:t>з</a:t>
            </a:r>
            <a:r>
              <a:rPr lang="ru-RU" dirty="0" smtClean="0"/>
              <a:t>аявка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303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1600</TotalTime>
  <Words>2080</Words>
  <Application>Microsoft Office PowerPoint</Application>
  <PresentationFormat>Произвольный</PresentationFormat>
  <Paragraphs>276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Office Theme</vt:lpstr>
      <vt:lpstr>Автоматизированная информационная система  «КОМПЛЕКТОВАНИЕ»</vt:lpstr>
      <vt:lpstr>План семинара</vt:lpstr>
      <vt:lpstr>Введение</vt:lpstr>
      <vt:lpstr>Основные определения</vt:lpstr>
      <vt:lpstr>Основные функции системы</vt:lpstr>
      <vt:lpstr>Демо доступ</vt:lpstr>
      <vt:lpstr>Интерфейс главной страницы</vt:lpstr>
      <vt:lpstr>Прием заявлений на поступление в ДОУ</vt:lpstr>
      <vt:lpstr>Форма создания нового заявления</vt:lpstr>
      <vt:lpstr>Поиск дубликатов</vt:lpstr>
      <vt:lpstr>Интеллектуальный разбор адреса</vt:lpstr>
      <vt:lpstr>Действия с заявкой</vt:lpstr>
      <vt:lpstr>Действия с заявкой</vt:lpstr>
      <vt:lpstr>Реестр заявлений</vt:lpstr>
      <vt:lpstr>Просмотр заявления</vt:lpstr>
      <vt:lpstr>Просмотр заявления</vt:lpstr>
      <vt:lpstr>Просмотр заявления</vt:lpstr>
      <vt:lpstr>Просмотр заявления</vt:lpstr>
      <vt:lpstr>Действия с заявлением</vt:lpstr>
      <vt:lpstr>Цикл комплектования</vt:lpstr>
      <vt:lpstr>Ввод  сведений о наличии свободных мест</vt:lpstr>
      <vt:lpstr>Комплектование ДОУ</vt:lpstr>
      <vt:lpstr>Массовое комплектование</vt:lpstr>
      <vt:lpstr>Массовое комплектование</vt:lpstr>
      <vt:lpstr>Списки на зачисление</vt:lpstr>
      <vt:lpstr>Контроль зачисления</vt:lpstr>
      <vt:lpstr>Доукомлетование</vt:lpstr>
      <vt:lpstr>Доукомплектование</vt:lpstr>
      <vt:lpstr>Администрирование ДОУ</vt:lpstr>
      <vt:lpstr>Системный журнал</vt:lpstr>
      <vt:lpstr>Ролевая модель</vt:lpstr>
      <vt:lpstr>Изменение ролевой модели</vt:lpstr>
      <vt:lpstr>Оперативные сообщения</vt:lpstr>
      <vt:lpstr>Редактирование справочников</vt:lpstr>
      <vt:lpstr>Справочник льгот</vt:lpstr>
      <vt:lpstr>Создание пользователя</vt:lpstr>
      <vt:lpstr>Массовое создание пользователей</vt:lpstr>
      <vt:lpstr>Действия с пользователями</vt:lpstr>
      <vt:lpstr>Отчеты</vt:lpstr>
      <vt:lpstr>Выверка данных</vt:lpstr>
      <vt:lpstr>Выверка данных</vt:lpstr>
      <vt:lpstr>Федеральные показатели</vt:lpstr>
      <vt:lpstr>Служба поддержки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Ильгова</dc:creator>
  <cp:lastModifiedBy>118-0</cp:lastModifiedBy>
  <cp:revision>115</cp:revision>
  <dcterms:created xsi:type="dcterms:W3CDTF">2014-01-22T09:08:16Z</dcterms:created>
  <dcterms:modified xsi:type="dcterms:W3CDTF">2014-02-26T08:00:41Z</dcterms:modified>
</cp:coreProperties>
</file>